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heme/themeOverride1.xml" ContentType="application/vnd.openxmlformats-officedocument.themeOverr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2" r:id="rId3"/>
  </p:sldMasterIdLst>
  <p:notesMasterIdLst>
    <p:notesMasterId r:id="rId24"/>
  </p:notesMasterIdLst>
  <p:sldIdLst>
    <p:sldId id="280" r:id="rId4"/>
    <p:sldId id="357" r:id="rId5"/>
    <p:sldId id="362" r:id="rId6"/>
    <p:sldId id="309" r:id="rId7"/>
    <p:sldId id="347" r:id="rId8"/>
    <p:sldId id="349" r:id="rId9"/>
    <p:sldId id="350" r:id="rId10"/>
    <p:sldId id="341" r:id="rId11"/>
    <p:sldId id="291" r:id="rId12"/>
    <p:sldId id="351" r:id="rId13"/>
    <p:sldId id="352" r:id="rId14"/>
    <p:sldId id="312" r:id="rId15"/>
    <p:sldId id="282" r:id="rId16"/>
    <p:sldId id="358" r:id="rId17"/>
    <p:sldId id="329" r:id="rId18"/>
    <p:sldId id="360" r:id="rId19"/>
    <p:sldId id="324" r:id="rId20"/>
    <p:sldId id="366" r:id="rId21"/>
    <p:sldId id="361" r:id="rId22"/>
    <p:sldId id="363" r:id="rId23"/>
  </p:sldIdLst>
  <p:sldSz cx="9144000" cy="5715000" type="screen16x10"/>
  <p:notesSz cx="6858000" cy="9144000"/>
  <p:defaultTextStyle>
    <a:defPPr>
      <a:defRPr lang="en-US"/>
    </a:defPPr>
    <a:lvl1pPr marL="0" algn="l" defTabSz="713203" rtl="0" eaLnBrk="1" latinLnBrk="0" hangingPunct="1">
      <a:defRPr sz="1404" kern="1200">
        <a:solidFill>
          <a:schemeClr val="tx1"/>
        </a:solidFill>
        <a:latin typeface="+mn-lt"/>
        <a:ea typeface="+mn-ea"/>
        <a:cs typeface="+mn-cs"/>
      </a:defRPr>
    </a:lvl1pPr>
    <a:lvl2pPr marL="356602" algn="l" defTabSz="713203" rtl="0" eaLnBrk="1" latinLnBrk="0" hangingPunct="1">
      <a:defRPr sz="1404" kern="1200">
        <a:solidFill>
          <a:schemeClr val="tx1"/>
        </a:solidFill>
        <a:latin typeface="+mn-lt"/>
        <a:ea typeface="+mn-ea"/>
        <a:cs typeface="+mn-cs"/>
      </a:defRPr>
    </a:lvl2pPr>
    <a:lvl3pPr marL="713203" algn="l" defTabSz="713203" rtl="0" eaLnBrk="1" latinLnBrk="0" hangingPunct="1">
      <a:defRPr sz="1404" kern="1200">
        <a:solidFill>
          <a:schemeClr val="tx1"/>
        </a:solidFill>
        <a:latin typeface="+mn-lt"/>
        <a:ea typeface="+mn-ea"/>
        <a:cs typeface="+mn-cs"/>
      </a:defRPr>
    </a:lvl3pPr>
    <a:lvl4pPr marL="1069805" algn="l" defTabSz="713203" rtl="0" eaLnBrk="1" latinLnBrk="0" hangingPunct="1">
      <a:defRPr sz="1404" kern="1200">
        <a:solidFill>
          <a:schemeClr val="tx1"/>
        </a:solidFill>
        <a:latin typeface="+mn-lt"/>
        <a:ea typeface="+mn-ea"/>
        <a:cs typeface="+mn-cs"/>
      </a:defRPr>
    </a:lvl4pPr>
    <a:lvl5pPr marL="1426407" algn="l" defTabSz="713203" rtl="0" eaLnBrk="1" latinLnBrk="0" hangingPunct="1">
      <a:defRPr sz="1404" kern="1200">
        <a:solidFill>
          <a:schemeClr val="tx1"/>
        </a:solidFill>
        <a:latin typeface="+mn-lt"/>
        <a:ea typeface="+mn-ea"/>
        <a:cs typeface="+mn-cs"/>
      </a:defRPr>
    </a:lvl5pPr>
    <a:lvl6pPr marL="1783009" algn="l" defTabSz="713203" rtl="0" eaLnBrk="1" latinLnBrk="0" hangingPunct="1">
      <a:defRPr sz="1404" kern="1200">
        <a:solidFill>
          <a:schemeClr val="tx1"/>
        </a:solidFill>
        <a:latin typeface="+mn-lt"/>
        <a:ea typeface="+mn-ea"/>
        <a:cs typeface="+mn-cs"/>
      </a:defRPr>
    </a:lvl6pPr>
    <a:lvl7pPr marL="2139610" algn="l" defTabSz="713203" rtl="0" eaLnBrk="1" latinLnBrk="0" hangingPunct="1">
      <a:defRPr sz="1404" kern="1200">
        <a:solidFill>
          <a:schemeClr val="tx1"/>
        </a:solidFill>
        <a:latin typeface="+mn-lt"/>
        <a:ea typeface="+mn-ea"/>
        <a:cs typeface="+mn-cs"/>
      </a:defRPr>
    </a:lvl7pPr>
    <a:lvl8pPr marL="2496212" algn="l" defTabSz="713203" rtl="0" eaLnBrk="1" latinLnBrk="0" hangingPunct="1">
      <a:defRPr sz="1404" kern="1200">
        <a:solidFill>
          <a:schemeClr val="tx1"/>
        </a:solidFill>
        <a:latin typeface="+mn-lt"/>
        <a:ea typeface="+mn-ea"/>
        <a:cs typeface="+mn-cs"/>
      </a:defRPr>
    </a:lvl8pPr>
    <a:lvl9pPr marL="2852814" algn="l" defTabSz="713203"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15:guide id="2" pos="144" userDrawn="1">
          <p15:clr>
            <a:srgbClr val="A4A3A4"/>
          </p15:clr>
        </p15:guide>
        <p15:guide id="4" orient="horz" pos="1296" userDrawn="1">
          <p15:clr>
            <a:srgbClr val="A4A3A4"/>
          </p15:clr>
        </p15:guide>
        <p15:guide id="5" pos="2880" userDrawn="1">
          <p15:clr>
            <a:srgbClr val="A4A3A4"/>
          </p15:clr>
        </p15:guide>
        <p15:guide id="6" orient="horz" pos="1800" userDrawn="1">
          <p15:clr>
            <a:srgbClr val="A4A3A4"/>
          </p15:clr>
        </p15:guide>
        <p15:guide id="7" pos="4464" userDrawn="1">
          <p15:clr>
            <a:srgbClr val="A4A3A4"/>
          </p15:clr>
        </p15:guide>
        <p15:guide id="8" pos="405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3FC6D0"/>
    <a:srgbClr val="00B0BD"/>
    <a:srgbClr val="FFB900"/>
    <a:srgbClr val="00BCF2"/>
    <a:srgbClr val="00B294"/>
    <a:srgbClr val="BAD80A"/>
    <a:srgbClr val="FFFFFF"/>
    <a:srgbClr val="004B50"/>
    <a:srgbClr val="5C2D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3605" autoAdjust="0"/>
    <p:restoredTop sz="51756" autoAdjust="0"/>
  </p:normalViewPr>
  <p:slideViewPr>
    <p:cSldViewPr snapToGrid="0">
      <p:cViewPr varScale="1">
        <p:scale>
          <a:sx n="132" d="100"/>
          <a:sy n="132" d="100"/>
        </p:scale>
        <p:origin x="1716" y="102"/>
      </p:cViewPr>
      <p:guideLst>
        <p:guide pos="144"/>
        <p:guide orient="horz" pos="1296"/>
        <p:guide pos="2880"/>
        <p:guide orient="horz" pos="1800"/>
        <p:guide pos="4464"/>
        <p:guide pos="405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viewProps" Target="viewProps.xml"/><Relationship Id="rId30" Type="http://schemas.microsoft.com/office/2015/10/relationships/revisionInfo" Target="revisionInfo.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jpg>
</file>

<file path=ppt/media/image27.png>
</file>

<file path=ppt/media/image28.png>
</file>

<file path=ppt/media/image29.png>
</file>

<file path=ppt/media/image3.png>
</file>

<file path=ppt/media/image30.png>
</file>

<file path=ppt/media/image31.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2F3BE2-5C17-F645-BF93-BBD4DADA8A4A}" type="datetimeFigureOut">
              <a:rPr lang="en-US" smtClean="0"/>
              <a:t>10/31/2017</a:t>
            </a:fld>
            <a:endParaRPr lang="sk-SK"/>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F0EC2C-E6BA-F248-9EDA-113245C923E1}" type="slidenum">
              <a:rPr lang="en-US" smtClean="0"/>
              <a:t>‹#›</a:t>
            </a:fld>
            <a:endParaRPr lang="sk-SK"/>
          </a:p>
        </p:txBody>
      </p:sp>
    </p:spTree>
    <p:extLst>
      <p:ext uri="{BB962C8B-B14F-4D97-AF65-F5344CB8AC3E}">
        <p14:creationId xmlns:p14="http://schemas.microsoft.com/office/powerpoint/2010/main" val="535615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ducation.minecraft.net/" TargetMode="External"/><Relationship Id="rId7" Type="http://schemas.openxmlformats.org/officeDocument/2006/relationships/hyperlink" Target="http://studio.code.org/"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studio.code.org/" TargetMode="External"/><Relationship Id="rId5" Type="http://schemas.openxmlformats.org/officeDocument/2006/relationships/hyperlink" Target="http://code.org/educate" TargetMode="External"/><Relationship Id="rId4" Type="http://schemas.openxmlformats.org/officeDocument/2006/relationships/hyperlink" Target="https://code.org/educate"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microsoft.com/en-us/legal/intellectualproperty/trademarks/en-us.aspx"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k-SK" b="0" u="none" dirty="0"/>
              <a:t>Nasledujúca prezentácia je určená pre deti vo veku 5 až 10 rokov. Odporúčame vám, aby ste túto aktivitu plánovali na 60 minút. V prípade mladších účastníkov tento čas skráťte. </a:t>
            </a:r>
            <a:endParaRPr lang="sk-SK" b="1" u="sng" dirty="0"/>
          </a:p>
          <a:p>
            <a:endParaRPr lang="sk-SK" b="1" u="sng" dirty="0"/>
          </a:p>
          <a:p>
            <a:r>
              <a:rPr lang="sk-SK" b="1" u="sng" dirty="0"/>
              <a:t>VZOROVÝ SKRIPT: </a:t>
            </a:r>
          </a:p>
          <a:p>
            <a:endParaRPr lang="sk-SK" b="1" u="sng" dirty="0"/>
          </a:p>
          <a:p>
            <a:pPr>
              <a:defRPr/>
            </a:pPr>
            <a:r>
              <a:rPr lang="sk-SK" b="0" u="none" dirty="0"/>
              <a:t>„Ahojte</a:t>
            </a:r>
            <a:r>
              <a:rPr lang="sk-SK" kern="1200" dirty="0">
                <a:effectLst/>
                <a:latin typeface="+mn-lt"/>
              </a:rPr>
              <a:t>! Som &lt;name&gt; z organizácie &lt;organization&gt;. </a:t>
            </a:r>
            <a:r>
              <a:rPr lang="sk-SK" b="0" u="none" dirty="0"/>
              <a:t>Dnes absolvujeme kurz Hour of Code™ s hrou Minecraft. </a:t>
            </a:r>
            <a:r>
              <a:rPr lang="sk-SK" kern="1200" dirty="0">
                <a:effectLst/>
                <a:latin typeface="+mn-lt"/>
              </a:rPr>
              <a:t>Hour of Code™ je</a:t>
            </a:r>
            <a:r>
              <a:rPr lang="sk-SK" dirty="0"/>
              <a:t> </a:t>
            </a:r>
            <a:r>
              <a:rPr lang="sk-SK" kern="1200" dirty="0">
                <a:effectLst/>
                <a:latin typeface="+mn-lt"/>
              </a:rPr>
              <a:t>celosvetová kampaň organizovaná neziskovou organizáciou Code.org, ktorá vám ukáže, že základy programovania sa môže naučiť každý. Dnes sa stanete jej súčasťou </a:t>
            </a:r>
            <a:r>
              <a:rPr lang="sk-SK" dirty="0"/>
              <a:t>a naučíte sa programovať v rámci nového kurzu Minecraft Hour of Code™ od spoločnosti Microsoft.</a:t>
            </a:r>
            <a:r>
              <a:rPr lang="sk-SK" b="0" u="none" baseline="0" dirty="0"/>
              <a:t> Predtým si ale povieme niečo o tom, čo programovanie je, prečo je dôležité a prečo je také zábavné.“</a:t>
            </a:r>
            <a:endParaRPr lang="sk-SK" b="1" u="sng" dirty="0"/>
          </a:p>
          <a:p>
            <a:endParaRPr lang="sk-SK" b="1" u="sng" dirty="0"/>
          </a:p>
          <a:p>
            <a:endParaRPr lang="sk-SK" b="1" u="sng" dirty="0"/>
          </a:p>
          <a:p>
            <a:r>
              <a:rPr lang="sk-SK" b="1" u="sng" dirty="0"/>
              <a:t>CIEĽ SNÍMKY:</a:t>
            </a:r>
            <a:r>
              <a:rPr lang="sk-SK" dirty="0"/>
              <a:t> </a:t>
            </a:r>
          </a:p>
          <a:p>
            <a:endParaRPr lang="sk-SK" b="0" u="none" baseline="0" dirty="0"/>
          </a:p>
          <a:p>
            <a:r>
              <a:rPr lang="sk-SK" b="0" u="none" baseline="0" dirty="0"/>
              <a:t>Nadchnúť účastníkov pre kampaň Hour of Code™!</a:t>
            </a:r>
          </a:p>
          <a:p>
            <a:endParaRPr lang="sk-SK" b="0" u="none" baseline="0" dirty="0"/>
          </a:p>
          <a:p>
            <a:r>
              <a:rPr lang="sk-SK" b="1" u="sng" baseline="0" dirty="0"/>
              <a:t>POZNÁMKA MODERÁTORA:</a:t>
            </a:r>
          </a:p>
          <a:p>
            <a:r>
              <a:rPr lang="sk-SK" sz="1200" kern="1200" dirty="0">
                <a:solidFill>
                  <a:schemeClr val="tx1"/>
                </a:solidFill>
                <a:effectLst/>
                <a:latin typeface="+mn-lt"/>
              </a:rPr>
              <a:t>Majte na pamäti, že hlavným účelom podujatia je, aby sa účastníci zapojili do kurzu. Trvanie prezentácie vhodne prispôsobte. Väčšina snímok v tejto prezentácii je navrhnutá tak, aby boli zobrazené krátko a podporovali rýchlu a konverzačnú prezentáciu.</a:t>
            </a:r>
            <a:endParaRPr lang="sk-SK" b="1" u="sng" dirty="0"/>
          </a:p>
          <a:p>
            <a:endParaRPr lang="sk-SK" b="1" u="sng" dirty="0"/>
          </a:p>
          <a:p>
            <a:endParaRPr lang="sk-SK" b="1" dirty="0"/>
          </a:p>
          <a:p>
            <a:r>
              <a:rPr lang="sk-SK" b="1" u="sng" dirty="0"/>
              <a:t>POKYNY K OBRÁZKU NA TEJTO SNÍMKE:</a:t>
            </a:r>
            <a:endParaRPr lang="sk-SK" sz="1200" u="sng" kern="1200" dirty="0">
              <a:solidFill>
                <a:schemeClr val="tx1"/>
              </a:solidFill>
              <a:effectLst/>
              <a:latin typeface="+mn-lt"/>
              <a:ea typeface="+mn-ea"/>
              <a:cs typeface="+mn-cs"/>
            </a:endParaRPr>
          </a:p>
          <a:p>
            <a:endParaRPr lang="sk-SK" sz="1200" kern="1200" dirty="0">
              <a:solidFill>
                <a:schemeClr val="tx1"/>
              </a:solidFill>
              <a:effectLst/>
              <a:latin typeface="+mn-lt"/>
              <a:ea typeface="+mn-ea"/>
              <a:cs typeface="+mn-cs"/>
            </a:endParaRPr>
          </a:p>
          <a:p>
            <a:r>
              <a:rPr lang="sk-SK" sz="1200" kern="1200" dirty="0">
                <a:solidFill>
                  <a:schemeClr val="tx1"/>
                </a:solidFill>
                <a:effectLst/>
                <a:latin typeface="+mn-lt"/>
              </a:rPr>
              <a:t>Tento obrázok predstavuje celosvetovú účasť na podujatiach Hour of Code™. </a:t>
            </a:r>
          </a:p>
        </p:txBody>
      </p:sp>
      <p:sp>
        <p:nvSpPr>
          <p:cNvPr id="4" name="Slide Number Placeholder 3"/>
          <p:cNvSpPr>
            <a:spLocks noGrp="1"/>
          </p:cNvSpPr>
          <p:nvPr>
            <p:ph type="sldNum" sz="quarter" idx="10"/>
          </p:nvPr>
        </p:nvSpPr>
        <p:spPr/>
        <p:txBody>
          <a:bodyPr/>
          <a:lstStyle/>
          <a:p>
            <a:fld id="{88F0EC2C-E6BA-F248-9EDA-113245C923E1}" type="slidenum">
              <a:rPr lang="en-US" smtClean="0"/>
              <a:t>1</a:t>
            </a:fld>
            <a:endParaRPr lang="sk-SK"/>
          </a:p>
        </p:txBody>
      </p:sp>
    </p:spTree>
    <p:extLst>
      <p:ext uri="{BB962C8B-B14F-4D97-AF65-F5344CB8AC3E}">
        <p14:creationId xmlns:p14="http://schemas.microsoft.com/office/powerpoint/2010/main" val="5589337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a:t>VZOROVÝ SKRIPT:</a:t>
            </a:r>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a:p>
          <a:p>
            <a:r>
              <a:rPr lang="sk-SK" b="0" baseline="0"/>
              <a:t>„</a:t>
            </a:r>
            <a:r>
              <a:rPr lang="sk-SK" sz="1200" kern="1200">
                <a:solidFill>
                  <a:schemeClr val="tx1"/>
                </a:solidFill>
                <a:effectLst/>
                <a:latin typeface="+mn-lt"/>
              </a:rPr>
              <a:t>Kód vám tiež umožňuje vytvárať nové veci, takže vám pomáha rozvíjať nápaditosť a kreativitu!“</a:t>
            </a:r>
          </a:p>
          <a:p>
            <a:endParaRPr lang="sk-SK" b="1" u="sng"/>
          </a:p>
          <a:p>
            <a:endParaRPr lang="sk-SK"/>
          </a:p>
        </p:txBody>
      </p:sp>
      <p:sp>
        <p:nvSpPr>
          <p:cNvPr id="4" name="Slide Number Placeholder 3"/>
          <p:cNvSpPr>
            <a:spLocks noGrp="1"/>
          </p:cNvSpPr>
          <p:nvPr>
            <p:ph type="sldNum" sz="quarter" idx="10"/>
          </p:nvPr>
        </p:nvSpPr>
        <p:spPr/>
        <p:txBody>
          <a:bodyPr/>
          <a:lstStyle/>
          <a:p>
            <a:fld id="{88F0EC2C-E6BA-F248-9EDA-113245C923E1}" type="slidenum">
              <a:rPr lang="en-US" smtClean="0"/>
              <a:t>10</a:t>
            </a:fld>
            <a:endParaRPr lang="sk-SK"/>
          </a:p>
        </p:txBody>
      </p:sp>
    </p:spTree>
    <p:extLst>
      <p:ext uri="{BB962C8B-B14F-4D97-AF65-F5344CB8AC3E}">
        <p14:creationId xmlns:p14="http://schemas.microsoft.com/office/powerpoint/2010/main" val="5724230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VZOROVÝ SKRIPT:</a:t>
            </a:r>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dirty="0"/>
          </a:p>
          <a:p>
            <a:pPr marL="0" marR="0" indent="0" algn="l" defTabSz="914400" rtl="0" eaLnBrk="1" fontAlgn="auto" latinLnBrk="0" hangingPunct="1">
              <a:lnSpc>
                <a:spcPct val="100000"/>
              </a:lnSpc>
              <a:spcBef>
                <a:spcPts val="0"/>
              </a:spcBef>
              <a:spcAft>
                <a:spcPts val="0"/>
              </a:spcAft>
              <a:buClrTx/>
              <a:buSzTx/>
              <a:buFontTx/>
              <a:buNone/>
              <a:tabLst/>
              <a:defRPr/>
            </a:pPr>
            <a:r>
              <a:rPr lang="sk-SK" dirty="0"/>
              <a:t>„Programovanie je skupinová aktivita. Keďže všetci, ktorí programujú, vždy riešia problémy a zapájajú svoju predstavivosť, </a:t>
            </a:r>
            <a:r>
              <a:rPr lang="sk-SK" sz="1200" kern="1200" dirty="0">
                <a:solidFill>
                  <a:schemeClr val="tx1"/>
                </a:solidFill>
                <a:effectLst/>
                <a:latin typeface="+mn-lt"/>
              </a:rPr>
              <a:t>navzájom si pomáhajú tým, že zdieľajú svoje nápady a riešenia.“ </a:t>
            </a:r>
            <a:endParaRPr lang="sk-SK" dirty="0"/>
          </a:p>
          <a:p>
            <a:endParaRPr lang="sk-SK" b="1" u="sng" dirty="0"/>
          </a:p>
          <a:p>
            <a:endParaRPr lang="sk-SK" dirty="0"/>
          </a:p>
        </p:txBody>
      </p:sp>
      <p:sp>
        <p:nvSpPr>
          <p:cNvPr id="4" name="Slide Number Placeholder 3"/>
          <p:cNvSpPr>
            <a:spLocks noGrp="1"/>
          </p:cNvSpPr>
          <p:nvPr>
            <p:ph type="sldNum" sz="quarter" idx="10"/>
          </p:nvPr>
        </p:nvSpPr>
        <p:spPr/>
        <p:txBody>
          <a:bodyPr/>
          <a:lstStyle/>
          <a:p>
            <a:fld id="{88F0EC2C-E6BA-F248-9EDA-113245C923E1}" type="slidenum">
              <a:rPr lang="en-US" smtClean="0"/>
              <a:t>11</a:t>
            </a:fld>
            <a:endParaRPr lang="sk-SK"/>
          </a:p>
        </p:txBody>
      </p:sp>
    </p:spTree>
    <p:extLst>
      <p:ext uri="{BB962C8B-B14F-4D97-AF65-F5344CB8AC3E}">
        <p14:creationId xmlns:p14="http://schemas.microsoft.com/office/powerpoint/2010/main" val="258641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k-SK" b="1" u="sng" dirty="0"/>
              <a:t>VZOROVÝ SKRIPT:</a:t>
            </a:r>
          </a:p>
          <a:p>
            <a:endParaRPr lang="sk-SK" b="1" u="sng" dirty="0"/>
          </a:p>
          <a:p>
            <a:r>
              <a:rPr lang="sk-SK" sz="1200" kern="1200" dirty="0">
                <a:solidFill>
                  <a:schemeClr val="tx1"/>
                </a:solidFill>
                <a:effectLst/>
                <a:latin typeface="+mn-lt"/>
              </a:rPr>
              <a:t>„Čo radi robíte?</a:t>
            </a:r>
            <a:r>
              <a:rPr lang="sk-SK" dirty="0"/>
              <a:t> </a:t>
            </a:r>
            <a:r>
              <a:rPr lang="sk-SK" sz="1200" kern="1200" dirty="0">
                <a:solidFill>
                  <a:schemeClr val="tx1"/>
                </a:solidFill>
                <a:effectLst/>
                <a:latin typeface="+mn-lt"/>
              </a:rPr>
              <a:t>Môže to byť čokoľvek – čítanie, šport, móda, hranie videohier.“</a:t>
            </a:r>
            <a:endParaRPr lang="sk-SK" b="1" u="sng" dirty="0"/>
          </a:p>
          <a:p>
            <a:endParaRPr lang="sk-SK" b="1" u="sng" dirty="0"/>
          </a:p>
          <a:p>
            <a:r>
              <a:rPr lang="sk-SK" b="1" u="sng" dirty="0"/>
              <a:t>CIEĽ SNÍMKY:</a:t>
            </a:r>
          </a:p>
          <a:p>
            <a:endParaRPr lang="sk-SK" b="1" u="sng" dirty="0"/>
          </a:p>
          <a:p>
            <a:pPr marL="0" marR="0" indent="0" algn="l" defTabSz="914400" rtl="0" eaLnBrk="1" fontAlgn="auto" latinLnBrk="0" hangingPunct="1">
              <a:lnSpc>
                <a:spcPct val="100000"/>
              </a:lnSpc>
              <a:spcBef>
                <a:spcPts val="0"/>
              </a:spcBef>
              <a:spcAft>
                <a:spcPts val="0"/>
              </a:spcAft>
              <a:buClrTx/>
              <a:buSzTx/>
              <a:buFontTx/>
              <a:buNone/>
              <a:tabLst/>
              <a:defRPr/>
            </a:pPr>
            <a:r>
              <a:rPr lang="sk-SK" sz="1200" kern="1200" dirty="0">
                <a:solidFill>
                  <a:schemeClr val="tx1"/>
                </a:solidFill>
                <a:effectLst/>
                <a:latin typeface="+mn-lt"/>
              </a:rPr>
              <a:t>Predstaviť programovanie ako niečo, čo je spojené so záujmami mimo technické odvetvia, čo pravdepodobne viac zaujme mladých ľudí. Cieľom je povzbudiť predstavivosť o tom, ako by mohli preniesť svoj záujem do projektu programovania, ktorý posunie ich záujem zas o kus ďalej. </a:t>
            </a:r>
            <a:endParaRPr lang="sk-SK" b="1" u="sng" dirty="0"/>
          </a:p>
          <a:p>
            <a:endParaRPr lang="sk-SK" b="1" dirty="0"/>
          </a:p>
          <a:p>
            <a:r>
              <a:rPr lang="sk-SK" b="1" u="sng" dirty="0"/>
              <a:t>POZNÁMKA MODERÁTORA:</a:t>
            </a:r>
            <a:r>
              <a:rPr lang="sk-SK" b="1" u="none" dirty="0"/>
              <a:t> </a:t>
            </a:r>
            <a:r>
              <a:rPr lang="sk-SK" b="0" dirty="0"/>
              <a:t>Požiadajte účastníkov, aby sa podelili o svoje záujmy a nápady</a:t>
            </a:r>
          </a:p>
        </p:txBody>
      </p:sp>
      <p:sp>
        <p:nvSpPr>
          <p:cNvPr id="4" name="Slide Number Placeholder 3"/>
          <p:cNvSpPr>
            <a:spLocks noGrp="1"/>
          </p:cNvSpPr>
          <p:nvPr>
            <p:ph type="sldNum" sz="quarter" idx="10"/>
          </p:nvPr>
        </p:nvSpPr>
        <p:spPr/>
        <p:txBody>
          <a:bodyPr/>
          <a:lstStyle/>
          <a:p>
            <a:fld id="{88F0EC2C-E6BA-F248-9EDA-113245C923E1}" type="slidenum">
              <a:rPr lang="en-US" smtClean="0"/>
              <a:t>12</a:t>
            </a:fld>
            <a:endParaRPr lang="sk-SK"/>
          </a:p>
        </p:txBody>
      </p:sp>
    </p:spTree>
    <p:extLst>
      <p:ext uri="{BB962C8B-B14F-4D97-AF65-F5344CB8AC3E}">
        <p14:creationId xmlns:p14="http://schemas.microsoft.com/office/powerpoint/2010/main" val="1188437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k-SK" b="1" u="sng" dirty="0"/>
              <a:t>VZOROVÝ SKRIPT:</a:t>
            </a:r>
          </a:p>
          <a:p>
            <a:endParaRPr lang="sk-SK" b="1" u="sng" dirty="0"/>
          </a:p>
          <a:p>
            <a:r>
              <a:rPr lang="sk-SK" b="0" u="none" dirty="0"/>
              <a:t>„Programovanie môže byť súčasťou všetkých vecí, ktoré radi robíte.“</a:t>
            </a:r>
          </a:p>
          <a:p>
            <a:endParaRPr lang="sk-SK" b="0" u="none" baseline="0" dirty="0"/>
          </a:p>
          <a:p>
            <a:r>
              <a:rPr lang="sk-SK" b="0" u="none" baseline="0" dirty="0"/>
              <a:t>*PRÍKLADY, KTORÉ JE DOBRÉ ZMIENIŤ</a:t>
            </a:r>
          </a:p>
          <a:p>
            <a:pPr marL="628650" lvl="1" indent="-171450">
              <a:buFont typeface="Arial"/>
              <a:buChar char="•"/>
            </a:pPr>
            <a:r>
              <a:rPr lang="sk-SK" sz="1200" kern="1200" dirty="0">
                <a:solidFill>
                  <a:schemeClr val="tx1"/>
                </a:solidFill>
                <a:effectLst/>
                <a:latin typeface="+mn-lt"/>
              </a:rPr>
              <a:t>Ľudia, ktorí majú radi </a:t>
            </a:r>
            <a:r>
              <a:rPr lang="sk-SK" sz="1200" b="1" kern="1200" dirty="0">
                <a:solidFill>
                  <a:schemeClr val="tx1"/>
                </a:solidFill>
                <a:effectLst/>
                <a:latin typeface="+mn-lt"/>
              </a:rPr>
              <a:t>filmy</a:t>
            </a:r>
            <a:r>
              <a:rPr lang="sk-SK" sz="1200" kern="1200" dirty="0">
                <a:solidFill>
                  <a:schemeClr val="tx1"/>
                </a:solidFill>
                <a:effectLst/>
                <a:latin typeface="+mn-lt"/>
              </a:rPr>
              <a:t>, môžu vytvoriť aplikáciu, v ktorej budú ľudia filmy hodnotiť a porozprávajú sa o nich</a:t>
            </a:r>
            <a:endParaRPr lang="sk-SK" dirty="0">
              <a:effectLst/>
            </a:endParaRPr>
          </a:p>
          <a:p>
            <a:pPr marL="628650" lvl="1" indent="-171450">
              <a:buFont typeface="Arial"/>
              <a:buChar char="•"/>
            </a:pPr>
            <a:r>
              <a:rPr lang="sk-SK" sz="1200" kern="1200" dirty="0">
                <a:solidFill>
                  <a:schemeClr val="tx1"/>
                </a:solidFill>
                <a:effectLst/>
                <a:latin typeface="+mn-lt"/>
              </a:rPr>
              <a:t>Niekto, kto má rád </a:t>
            </a:r>
            <a:r>
              <a:rPr lang="sk-SK" sz="1200" b="1" kern="1200" dirty="0">
                <a:solidFill>
                  <a:schemeClr val="tx1"/>
                </a:solidFill>
                <a:effectLst/>
                <a:latin typeface="+mn-lt"/>
              </a:rPr>
              <a:t>videohry</a:t>
            </a:r>
            <a:r>
              <a:rPr lang="sk-SK" sz="1200" kern="1200" dirty="0">
                <a:solidFill>
                  <a:schemeClr val="tx1"/>
                </a:solidFill>
                <a:effectLst/>
                <a:latin typeface="+mn-lt"/>
              </a:rPr>
              <a:t>, môže vytvoriť svoju vlastnú hru</a:t>
            </a:r>
          </a:p>
          <a:p>
            <a:pPr marL="628650" lvl="1" indent="-171450">
              <a:buFont typeface="Arial"/>
              <a:buChar char="•"/>
            </a:pPr>
            <a:r>
              <a:rPr lang="sk-SK" sz="1200" kern="1200" dirty="0">
                <a:solidFill>
                  <a:schemeClr val="tx1"/>
                </a:solidFill>
                <a:effectLst/>
                <a:latin typeface="+mn-lt"/>
              </a:rPr>
              <a:t>Niekto, kto má rád </a:t>
            </a:r>
            <a:r>
              <a:rPr lang="sk-SK" sz="1200" b="1" kern="1200" dirty="0">
                <a:solidFill>
                  <a:schemeClr val="tx1"/>
                </a:solidFill>
                <a:effectLst/>
                <a:latin typeface="+mn-lt"/>
              </a:rPr>
              <a:t>šport</a:t>
            </a:r>
            <a:r>
              <a:rPr lang="sk-SK" sz="1200" kern="1200" dirty="0">
                <a:solidFill>
                  <a:schemeClr val="tx1"/>
                </a:solidFill>
                <a:effectLst/>
                <a:latin typeface="+mn-lt"/>
              </a:rPr>
              <a:t>, môže vytvoriť aplikáciu, ktorá zobrazuje štatistiky obľúbených tímov </a:t>
            </a:r>
          </a:p>
          <a:p>
            <a:pPr marL="628650" lvl="1" indent="-171450">
              <a:buFont typeface="Arial"/>
              <a:buChar char="•"/>
            </a:pPr>
            <a:r>
              <a:rPr lang="sk-SK" sz="1200" kern="1200" dirty="0">
                <a:solidFill>
                  <a:schemeClr val="tx1"/>
                </a:solidFill>
                <a:effectLst/>
                <a:latin typeface="+mn-lt"/>
              </a:rPr>
              <a:t>Ak niekto má rád </a:t>
            </a:r>
            <a:r>
              <a:rPr lang="sk-SK" sz="1200" b="1" kern="1200" dirty="0">
                <a:solidFill>
                  <a:schemeClr val="tx1"/>
                </a:solidFill>
                <a:effectLst/>
                <a:latin typeface="+mn-lt"/>
              </a:rPr>
              <a:t>kreslené rozprávky a superhrdinov</a:t>
            </a:r>
            <a:r>
              <a:rPr lang="sk-SK" sz="1200" kern="1200" dirty="0">
                <a:solidFill>
                  <a:schemeClr val="tx1"/>
                </a:solidFill>
                <a:effectLst/>
                <a:latin typeface="+mn-lt"/>
              </a:rPr>
              <a:t>, môže vytvoriť webovú stránku o svojich obľúbených postavičkách </a:t>
            </a:r>
            <a:endParaRPr lang="sk-SK" dirty="0">
              <a:effectLst/>
            </a:endParaRPr>
          </a:p>
          <a:p>
            <a:endParaRPr lang="sk-SK" b="1" u="sng" dirty="0"/>
          </a:p>
          <a:p>
            <a:r>
              <a:rPr lang="sk-SK" b="1" u="sng" dirty="0"/>
              <a:t>CIEĽ SNÍMKY:</a:t>
            </a:r>
          </a:p>
          <a:p>
            <a:endParaRPr lang="sk-SK" b="1" u="sng" dirty="0"/>
          </a:p>
          <a:p>
            <a:pPr marL="0" marR="0" indent="0" algn="l" defTabSz="914400" rtl="0" eaLnBrk="1" fontAlgn="auto" latinLnBrk="0" hangingPunct="1">
              <a:lnSpc>
                <a:spcPct val="100000"/>
              </a:lnSpc>
              <a:spcBef>
                <a:spcPts val="0"/>
              </a:spcBef>
              <a:spcAft>
                <a:spcPts val="0"/>
              </a:spcAft>
              <a:buClrTx/>
              <a:buSzTx/>
              <a:buFontTx/>
              <a:buNone/>
              <a:tabLst/>
              <a:defRPr/>
            </a:pPr>
            <a:r>
              <a:rPr lang="sk-SK" sz="1200" kern="1200" dirty="0">
                <a:solidFill>
                  <a:schemeClr val="tx1"/>
                </a:solidFill>
                <a:effectLst/>
                <a:latin typeface="+mn-lt"/>
              </a:rPr>
              <a:t>Zdôrazniť, že účastníci nielenže nájdu nové spôsoby, ako sa zabávať počas programovania, a objavia, čo môžu dosiahnuť s programovaním, ale že veci, ktoré nakoniec vytvárajú, môžu byť niečím, čo môžu zdieľať a používať s priateľmi.</a:t>
            </a:r>
          </a:p>
          <a:p>
            <a:endParaRPr lang="sk-SK" b="1" dirty="0"/>
          </a:p>
          <a:p>
            <a:pPr marL="0" marR="0" indent="0" algn="l" defTabSz="914400" rtl="0" eaLnBrk="1" fontAlgn="auto" latinLnBrk="0" hangingPunct="1">
              <a:lnSpc>
                <a:spcPct val="100000"/>
              </a:lnSpc>
              <a:spcBef>
                <a:spcPts val="0"/>
              </a:spcBef>
              <a:spcAft>
                <a:spcPts val="0"/>
              </a:spcAft>
              <a:buClrTx/>
              <a:buSzTx/>
              <a:buFontTx/>
              <a:buNone/>
              <a:tabLst/>
              <a:defRPr/>
            </a:pPr>
            <a:endParaRPr lang="sk-SK" dirty="0"/>
          </a:p>
          <a:p>
            <a:endParaRPr lang="sk-SK" dirty="0"/>
          </a:p>
        </p:txBody>
      </p:sp>
      <p:sp>
        <p:nvSpPr>
          <p:cNvPr id="4" name="Slide Number Placeholder 3"/>
          <p:cNvSpPr>
            <a:spLocks noGrp="1"/>
          </p:cNvSpPr>
          <p:nvPr>
            <p:ph type="sldNum" sz="quarter" idx="10"/>
          </p:nvPr>
        </p:nvSpPr>
        <p:spPr/>
        <p:txBody>
          <a:bodyPr/>
          <a:lstStyle/>
          <a:p>
            <a:fld id="{88F0EC2C-E6BA-F248-9EDA-113245C923E1}" type="slidenum">
              <a:rPr lang="en-US" smtClean="0"/>
              <a:t>13</a:t>
            </a:fld>
            <a:endParaRPr lang="sk-SK"/>
          </a:p>
        </p:txBody>
      </p:sp>
    </p:spTree>
    <p:extLst>
      <p:ext uri="{BB962C8B-B14F-4D97-AF65-F5344CB8AC3E}">
        <p14:creationId xmlns:p14="http://schemas.microsoft.com/office/powerpoint/2010/main" val="713397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VZOROVÝ SKRIPT:</a:t>
            </a:r>
          </a:p>
          <a:p>
            <a:endParaRPr lang="sk-SK" b="1" u="sng" dirty="0"/>
          </a:p>
          <a:p>
            <a:pPr marL="0" marR="0" lvl="0" indent="0" algn="l" defTabSz="914400" rtl="0" eaLnBrk="1" fontAlgn="auto" latinLnBrk="0" hangingPunct="1">
              <a:lnSpc>
                <a:spcPct val="100000"/>
              </a:lnSpc>
              <a:spcBef>
                <a:spcPts val="0"/>
              </a:spcBef>
              <a:spcAft>
                <a:spcPts val="0"/>
              </a:spcAft>
              <a:buClrTx/>
              <a:buSzTx/>
              <a:buFontTx/>
              <a:buNone/>
              <a:tabLst/>
              <a:defRPr/>
            </a:pPr>
            <a:r>
              <a:rPr lang="sk-SK" b="0" u="none" dirty="0"/>
              <a:t>„Ste pripravení pustiť sa do programovania? Tak teda poďme na to! „Súčasťou dnešného kurzu </a:t>
            </a:r>
            <a:r>
              <a:rPr lang="sk-SK" sz="1200" dirty="0">
                <a:solidFill>
                  <a:schemeClr val="bg1"/>
                </a:solidFill>
                <a:latin typeface="Segoe UI Light" panose="020B0502040204020203" pitchFamily="34" charset="0"/>
              </a:rPr>
              <a:t>Hour of Code™</a:t>
            </a:r>
            <a:r>
              <a:rPr lang="sk-SK" b="0" u="none" baseline="0" dirty="0"/>
              <a:t> je </a:t>
            </a:r>
            <a:r>
              <a:rPr lang="sk-SK" sz="1200" kern="1200" dirty="0">
                <a:solidFill>
                  <a:schemeClr val="tx1"/>
                </a:solidFill>
                <a:effectLst/>
                <a:latin typeface="+mn-lt"/>
              </a:rPr>
              <a:t>kurz inšpirovaný hrou Minecraft</a:t>
            </a:r>
            <a:r>
              <a:rPr lang="sk-SK" b="0" u="none" baseline="0" dirty="0"/>
              <a:t>! </a:t>
            </a:r>
            <a:r>
              <a:rPr lang="sk-SK" sz="1200" kern="1200" dirty="0">
                <a:solidFill>
                  <a:schemeClr val="tx1"/>
                </a:solidFill>
                <a:effectLst/>
                <a:latin typeface="+mn-lt"/>
              </a:rPr>
              <a:t>V kurze sa používajú postavičky a koncepty z videohry Minecraft, nejde ale o samotnú hru.</a:t>
            </a:r>
            <a:r>
              <a:rPr lang="sk-SK" dirty="0"/>
              <a:t>“ </a:t>
            </a:r>
            <a:r>
              <a:rPr lang="sk-SK" sz="1200" kern="1200" dirty="0">
                <a:solidFill>
                  <a:schemeClr val="tx1"/>
                </a:solidFill>
                <a:effectLst/>
                <a:latin typeface="+mn-lt"/>
              </a:rPr>
              <a:t>V kurze Minecraft Hour of Code™ sa stretnete s Agentom a naučíte sa používať techniky programovania, ako sú slučky, ladenie a funkcie, ktoré vám pomôžu navrhnúť vlastné riešenia hádaniek a sledovať, ako Agent vykoná vaše príkazy.</a:t>
            </a:r>
            <a:endParaRPr lang="sk-SK" sz="1200" b="0" baseline="0" dirty="0"/>
          </a:p>
          <a:p>
            <a:endParaRPr lang="sk-SK" b="0" u="none" dirty="0"/>
          </a:p>
          <a:p>
            <a:pPr marL="0" marR="0" lvl="0" indent="0" algn="l" defTabSz="914400" rtl="0" eaLnBrk="1" fontAlgn="auto" latinLnBrk="0" hangingPunct="1">
              <a:lnSpc>
                <a:spcPct val="100000"/>
              </a:lnSpc>
              <a:spcBef>
                <a:spcPts val="0"/>
              </a:spcBef>
              <a:spcAft>
                <a:spcPts val="0"/>
              </a:spcAft>
              <a:buClrTx/>
              <a:buSzTx/>
              <a:buFontTx/>
              <a:buNone/>
              <a:tabLst/>
              <a:defRPr/>
            </a:pPr>
            <a:r>
              <a:rPr lang="sk-SK" sz="1200" b="0" u="none" baseline="0" dirty="0"/>
              <a:t>„Dnes sme vyhradili na hranie _____ času. Ak sa pri riešení niektorej úlohy neviete pohnúť ďalej, buďte trpezliví a vyskúšajte iný spôsob riešenia problému. Ako ďalší krok požiadajte o pomoc suseda a nakoniec, ak chcete pomoc odo mňa, [zdvihnite ruku, ukážte palcom nahor atď.]. </a:t>
            </a:r>
          </a:p>
          <a:p>
            <a:pPr marL="0" marR="0" lvl="0" indent="0" algn="l" defTabSz="914400" rtl="0" eaLnBrk="1" fontAlgn="auto" latinLnBrk="0" hangingPunct="1">
              <a:lnSpc>
                <a:spcPct val="100000"/>
              </a:lnSpc>
              <a:spcBef>
                <a:spcPts val="0"/>
              </a:spcBef>
              <a:spcAft>
                <a:spcPts val="0"/>
              </a:spcAft>
              <a:buClrTx/>
              <a:buSzTx/>
              <a:buFontTx/>
              <a:buNone/>
              <a:tabLst/>
              <a:defRPr/>
            </a:pPr>
            <a:endParaRPr lang="sk-SK" sz="1200" b="0" u="none"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sk-SK" sz="1200" b="0" u="none" baseline="0" dirty="0"/>
              <a:t>Nezabudnite na slúchadlá!“</a:t>
            </a:r>
            <a:endParaRPr lang="sk-SK" sz="1200" b="0" u="none" dirty="0"/>
          </a:p>
          <a:p>
            <a:endParaRPr lang="sk-SK" b="0" u="none" dirty="0"/>
          </a:p>
          <a:p>
            <a:endParaRPr lang="sk-SK" b="1" u="sng" dirty="0"/>
          </a:p>
          <a:p>
            <a:r>
              <a:rPr lang="sk-SK" b="1" u="sng" dirty="0"/>
              <a:t>CIEĽ SNÍMKY:</a:t>
            </a:r>
          </a:p>
          <a:p>
            <a:pPr marL="0" marR="0" lvl="0" indent="0" algn="l" defTabSz="914400" rtl="0" eaLnBrk="1" fontAlgn="auto" latinLnBrk="0" hangingPunct="1">
              <a:lnSpc>
                <a:spcPct val="100000"/>
              </a:lnSpc>
              <a:spcBef>
                <a:spcPts val="0"/>
              </a:spcBef>
              <a:spcAft>
                <a:spcPts val="0"/>
              </a:spcAft>
              <a:buClrTx/>
              <a:buSzTx/>
              <a:buFontTx/>
              <a:buNone/>
              <a:tabLst/>
              <a:defRPr/>
            </a:pPr>
            <a:endParaRPr lang="sk-SK" b="0" u="none" dirty="0"/>
          </a:p>
          <a:p>
            <a:pPr marL="0" marR="0" lvl="0" indent="0" algn="l" defTabSz="914400" rtl="0" eaLnBrk="1" fontAlgn="auto" latinLnBrk="0" hangingPunct="1">
              <a:lnSpc>
                <a:spcPct val="100000"/>
              </a:lnSpc>
              <a:spcBef>
                <a:spcPts val="0"/>
              </a:spcBef>
              <a:spcAft>
                <a:spcPts val="0"/>
              </a:spcAft>
              <a:buClrTx/>
              <a:buSzTx/>
              <a:buFontTx/>
              <a:buNone/>
              <a:tabLst/>
              <a:defRPr/>
            </a:pPr>
            <a:r>
              <a:rPr lang="sk-SK" b="0" u="none" dirty="0"/>
              <a:t>Predstaviť kurz </a:t>
            </a:r>
            <a:r>
              <a:rPr lang="sk-SK" sz="1200" dirty="0">
                <a:solidFill>
                  <a:schemeClr val="bg1"/>
                </a:solidFill>
                <a:latin typeface="Segoe UI Light" panose="020B0502040204020203" pitchFamily="34" charset="0"/>
              </a:rPr>
              <a:t>Hour of Code™</a:t>
            </a:r>
          </a:p>
          <a:p>
            <a:endParaRPr lang="sk-SK" b="1" dirty="0"/>
          </a:p>
          <a:p>
            <a:pPr marL="0" marR="0" lvl="0" indent="0" algn="l" defTabSz="914400" rtl="0" eaLnBrk="1" fontAlgn="auto" latinLnBrk="0" hangingPunct="1">
              <a:lnSpc>
                <a:spcPct val="100000"/>
              </a:lnSpc>
              <a:spcBef>
                <a:spcPts val="0"/>
              </a:spcBef>
              <a:spcAft>
                <a:spcPts val="0"/>
              </a:spcAft>
              <a:buClrTx/>
              <a:buSzTx/>
              <a:buFontTx/>
              <a:buNone/>
              <a:tabLst/>
              <a:defRPr/>
            </a:pPr>
            <a:r>
              <a:rPr lang="sk-SK" b="1" u="sng" dirty="0"/>
              <a:t>POZNÁMKA MODERÁTORA:</a:t>
            </a:r>
          </a:p>
          <a:p>
            <a:pPr>
              <a:defRPr/>
            </a:pPr>
            <a:r>
              <a:rPr lang="sk-SK" b="0" dirty="0"/>
              <a:t>Existujú viaceré kurzy Minecraft. Začnite tohtoročným</a:t>
            </a:r>
            <a:r>
              <a:rPr lang="sk-SK" dirty="0"/>
              <a:t> kurzom</a:t>
            </a:r>
            <a:r>
              <a:rPr lang="sk-SK" b="0" dirty="0"/>
              <a:t> a absolvujte aj ostatné kurzy, ak onedlho končia. V každom kurze sa vyučujú rôzne koncepty, takže absolvovať ich všetky je skvelý nápad!</a:t>
            </a:r>
            <a:r>
              <a:rPr lang="sk-SK" dirty="0"/>
              <a:t> </a:t>
            </a:r>
            <a:endParaRPr lang="sk-SK" b="0" dirty="0"/>
          </a:p>
          <a:p>
            <a:endParaRPr lang="sk-SK" sz="1200" b="1" u="sng" kern="1200" baseline="0" dirty="0">
              <a:solidFill>
                <a:schemeClr val="tx1"/>
              </a:solidFill>
              <a:effectLst/>
              <a:latin typeface="+mn-lt"/>
              <a:ea typeface="+mn-ea"/>
              <a:cs typeface="+mn-cs"/>
            </a:endParaRPr>
          </a:p>
          <a:p>
            <a:r>
              <a:rPr lang="sk-SK" sz="1200" kern="1200" dirty="0">
                <a:solidFill>
                  <a:schemeClr val="tx1"/>
                </a:solidFill>
                <a:effectLst/>
                <a:latin typeface="+mn-lt"/>
              </a:rPr>
              <a:t>Ak nemôžete každému účastníkovi poskytnúť samostatné zariadenie, vytvorte páry a nechajte všetkých účastníkov v pároch prejsť každým krokom každej lekcie, aby všetci mali šancu byť aktívni a oboznámiť sa s obsahom jednotlivých lekcií. Odporúčame, aby hádanky riešili jednotlivci samostatne. </a:t>
            </a:r>
          </a:p>
          <a:p>
            <a:pPr marL="171450" marR="0" indent="-171450" algn="l" defTabSz="914400" rtl="0" eaLnBrk="1" fontAlgn="auto" latinLnBrk="0" hangingPunct="1">
              <a:lnSpc>
                <a:spcPct val="100000"/>
              </a:lnSpc>
              <a:spcBef>
                <a:spcPts val="0"/>
              </a:spcBef>
              <a:spcAft>
                <a:spcPts val="0"/>
              </a:spcAft>
              <a:buClrTx/>
              <a:buSzTx/>
              <a:buFont typeface="Arial"/>
              <a:buChar char="•"/>
              <a:tabLst/>
              <a:defRPr/>
            </a:pPr>
            <a:r>
              <a:rPr lang="sk-SK" sz="1200" kern="1200" dirty="0">
                <a:solidFill>
                  <a:schemeClr val="tx1"/>
                </a:solidFill>
                <a:effectLst/>
                <a:latin typeface="+mn-lt"/>
              </a:rPr>
              <a:t>Po pätnástich minútach pochváľte skupinu za dosiahnutý pokrok a napísaný kód.</a:t>
            </a:r>
          </a:p>
          <a:p>
            <a:pPr marL="171450" marR="0" lvl="0" indent="-171450" algn="l" defTabSz="914400" rtl="0" eaLnBrk="1" fontAlgn="auto" latinLnBrk="0" hangingPunct="1">
              <a:lnSpc>
                <a:spcPct val="100000"/>
              </a:lnSpc>
              <a:spcBef>
                <a:spcPts val="0"/>
              </a:spcBef>
              <a:spcAft>
                <a:spcPts val="0"/>
              </a:spcAft>
              <a:buClrTx/>
              <a:buSzTx/>
              <a:buFont typeface="Arial"/>
              <a:buChar char="•"/>
              <a:tabLst/>
              <a:defRPr/>
            </a:pPr>
            <a:r>
              <a:rPr lang="sk-SK" sz="1200" b="0" u="none" kern="1200" dirty="0">
                <a:solidFill>
                  <a:schemeClr val="tx1"/>
                </a:solidFill>
                <a:effectLst/>
                <a:latin typeface="+mn-lt"/>
              </a:rPr>
              <a:t>Účastníkov, ktorí dokončili kurz a sú pokročilejší, vyzvite, aby si prešli hrou v kurze cestou </a:t>
            </a:r>
            <a:r>
              <a:rPr lang="sk-SK" sz="1200" b="1" u="none" kern="1200" dirty="0">
                <a:solidFill>
                  <a:schemeClr val="tx1"/>
                </a:solidFill>
                <a:effectLst/>
                <a:latin typeface="+mn-lt"/>
              </a:rPr>
              <a:t>Diamond Path</a:t>
            </a:r>
            <a:r>
              <a:rPr lang="sk-SK" sz="1200" b="0" u="none" kern="1200" dirty="0">
                <a:solidFill>
                  <a:schemeClr val="tx1"/>
                </a:solidFill>
                <a:effectLst/>
                <a:latin typeface="+mn-lt"/>
              </a:rPr>
              <a:t>. Táto cesta zahŕňa ďalšie výzvy na programovanie, ktoré musia dokončiť, aby v danej úrovni získali diamant.</a:t>
            </a:r>
            <a:endParaRPr lang="sk-SK" b="0" u="non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k-SK"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k-SK" b="0" dirty="0"/>
          </a:p>
          <a:p>
            <a:r>
              <a:rPr lang="sk-SK" dirty="0"/>
              <a:t> </a:t>
            </a:r>
          </a:p>
        </p:txBody>
      </p:sp>
      <p:sp>
        <p:nvSpPr>
          <p:cNvPr id="4" name="Slide Number Placeholder 3"/>
          <p:cNvSpPr>
            <a:spLocks noGrp="1"/>
          </p:cNvSpPr>
          <p:nvPr>
            <p:ph type="sldNum" sz="quarter" idx="10"/>
          </p:nvPr>
        </p:nvSpPr>
        <p:spPr/>
        <p:txBody>
          <a:bodyPr/>
          <a:lstStyle/>
          <a:p>
            <a:fld id="{88F0EC2C-E6BA-F248-9EDA-113245C923E1}" type="slidenum">
              <a:rPr lang="en-US" smtClean="0"/>
              <a:t>14</a:t>
            </a:fld>
            <a:endParaRPr lang="sk-SK"/>
          </a:p>
        </p:txBody>
      </p:sp>
    </p:spTree>
    <p:extLst>
      <p:ext uri="{BB962C8B-B14F-4D97-AF65-F5344CB8AC3E}">
        <p14:creationId xmlns:p14="http://schemas.microsoft.com/office/powerpoint/2010/main" val="1163126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k-SK" b="1" u="sng" dirty="0"/>
              <a:t>VZOROVÝ SKRIPT:</a:t>
            </a:r>
            <a:endParaRPr lang="sk-SK" b="0" u="none" dirty="0"/>
          </a:p>
          <a:p>
            <a:endParaRPr lang="sk-SK" b="0" u="none" dirty="0"/>
          </a:p>
          <a:p>
            <a:r>
              <a:rPr lang="sk-SK" b="0" u="none" dirty="0"/>
              <a:t>„Teraz prejdite na stránku </a:t>
            </a:r>
            <a:r>
              <a:rPr lang="sk-SK" sz="1200" b="0" u="none" dirty="0">
                <a:solidFill>
                  <a:schemeClr val="bg1"/>
                </a:solidFill>
                <a:latin typeface="Segoe Pro Light" charset="0"/>
              </a:rPr>
              <a:t>code.org</a:t>
            </a:r>
            <a:r>
              <a:rPr lang="sk-SK" sz="1200" dirty="0">
                <a:solidFill>
                  <a:schemeClr val="bg1"/>
                </a:solidFill>
                <a:latin typeface="Segoe Pro Light" charset="0"/>
              </a:rPr>
              <a:t>/Minecraft</a:t>
            </a:r>
            <a:r>
              <a:rPr lang="sk-SK" b="0" u="none" baseline="0" dirty="0"/>
              <a:t>, pohľadajte na nej kurz </a:t>
            </a:r>
            <a:r>
              <a:rPr lang="sk-SK" sz="1200" kern="1200" dirty="0">
                <a:solidFill>
                  <a:schemeClr val="tx1"/>
                </a:solidFill>
                <a:effectLst/>
                <a:latin typeface="+mn-lt"/>
              </a:rPr>
              <a:t>Minecraft Hour of Code™ Hero’s Journey </a:t>
            </a:r>
            <a:r>
              <a:rPr lang="sk-SK" b="0" u="none" baseline="0" dirty="0"/>
              <a:t>a pustite sa do plnenia jednotlivých úloh! “</a:t>
            </a:r>
            <a:endParaRPr lang="sk-SK" b="1" u="sng" dirty="0"/>
          </a:p>
          <a:p>
            <a:endParaRPr lang="sk-SK" b="1" u="sng" dirty="0"/>
          </a:p>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CIEĽ SNÍMKY:</a:t>
            </a:r>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dirty="0"/>
          </a:p>
          <a:p>
            <a:pPr marL="0" marR="0" indent="0" algn="l" defTabSz="914400" rtl="0" eaLnBrk="1" fontAlgn="auto" latinLnBrk="0" hangingPunct="1">
              <a:lnSpc>
                <a:spcPct val="100000"/>
              </a:lnSpc>
              <a:spcBef>
                <a:spcPts val="0"/>
              </a:spcBef>
              <a:spcAft>
                <a:spcPts val="0"/>
              </a:spcAft>
              <a:buClrTx/>
              <a:buSzTx/>
              <a:buFontTx/>
              <a:buNone/>
              <a:tabLst/>
              <a:defRPr/>
            </a:pPr>
            <a:r>
              <a:rPr lang="sk-SK" b="0" u="none" dirty="0"/>
              <a:t>Poskytnúť ľuďom čas na získanie kurzu.</a:t>
            </a:r>
          </a:p>
          <a:p>
            <a:pPr marL="0" marR="0" indent="0" algn="l" defTabSz="914400" rtl="0" eaLnBrk="1" fontAlgn="auto" latinLnBrk="0" hangingPunct="1">
              <a:lnSpc>
                <a:spcPct val="100000"/>
              </a:lnSpc>
              <a:spcBef>
                <a:spcPts val="0"/>
              </a:spcBef>
              <a:spcAft>
                <a:spcPts val="0"/>
              </a:spcAft>
              <a:buClrTx/>
              <a:buSzTx/>
              <a:buFontTx/>
              <a:buNone/>
              <a:tabLst/>
              <a:defRPr/>
            </a:pPr>
            <a:endParaRPr lang="sk-SK" b="0" u="none" baseline="0" dirty="0"/>
          </a:p>
          <a:p>
            <a:r>
              <a:rPr lang="sk-SK" b="1" u="sng" baseline="0" dirty="0"/>
              <a:t>POZNÁMKA MODERÁTORA: </a:t>
            </a:r>
          </a:p>
          <a:p>
            <a:pPr marL="628650" lvl="1" indent="-171450">
              <a:buFont typeface="Arial"/>
              <a:buChar char="•"/>
            </a:pPr>
            <a:r>
              <a:rPr lang="sk-SK" dirty="0"/>
              <a:t>Ponechajte túto snímku počas kurzu zobrazenú a prejdite na ďalšiu </a:t>
            </a:r>
            <a:r>
              <a:rPr lang="sk-SK" i="1" baseline="0" dirty="0"/>
              <a:t>len</a:t>
            </a:r>
            <a:r>
              <a:rPr lang="sk-SK" dirty="0"/>
              <a:t> vtedy, keď sa vaša skupina blíži ku koncu kurzu.</a:t>
            </a:r>
          </a:p>
          <a:p>
            <a:pPr marL="628650" lvl="1" indent="-171450">
              <a:buFont typeface="Arial"/>
              <a:buChar char="•"/>
            </a:pPr>
            <a:r>
              <a:rPr lang="sk-SK" sz="1200" kern="1200" dirty="0">
                <a:solidFill>
                  <a:schemeClr val="tx1"/>
                </a:solidFill>
                <a:effectLst/>
                <a:latin typeface="+mn-lt"/>
              </a:rPr>
              <a:t>Ak sa účastníci prihlásia do kurzu, pokrok sa uloží v úrovniach, aby sa účastníci mohli vrátiť v prípade, že kurz nedokončia. </a:t>
            </a:r>
          </a:p>
          <a:p>
            <a:pPr marL="628650" lvl="1" indent="-171450">
              <a:buFont typeface="Arial"/>
              <a:buChar char="•"/>
            </a:pPr>
            <a:r>
              <a:rPr lang="sk-SK" sz="1200" kern="1200" dirty="0">
                <a:solidFill>
                  <a:schemeClr val="tx1"/>
                </a:solidFill>
                <a:effectLst/>
                <a:latin typeface="+mn-lt"/>
              </a:rPr>
              <a:t>Keďže ide o voľnú hru a otvorený priestor na vytvorenie čohokoľvek, uvedomte si riziká spojené s mládežou a obsahom generovaným používateľmi.</a:t>
            </a:r>
            <a:endParaRPr lang="sk-SK" baseline="0" dirty="0"/>
          </a:p>
          <a:p>
            <a:pPr marL="0" lvl="0" indent="0">
              <a:buFont typeface="Arial"/>
              <a:buNone/>
            </a:pPr>
            <a:endParaRPr lang="sk-SK" baseline="0" dirty="0">
              <a:highlight>
                <a:srgbClr val="FFFF00"/>
              </a:highlight>
            </a:endParaRPr>
          </a:p>
          <a:p>
            <a:pPr marL="0" lvl="0" indent="0">
              <a:buFont typeface="Arial"/>
              <a:buNone/>
            </a:pPr>
            <a:r>
              <a:rPr lang="sk-SK" b="1" u="sng" baseline="0" dirty="0">
                <a:highlight>
                  <a:srgbClr val="FFFF00"/>
                </a:highlight>
              </a:rPr>
              <a:t>AK MÁTE OBMEDZENÝ ČAS:</a:t>
            </a:r>
          </a:p>
          <a:p>
            <a:pPr marL="628650" lvl="1" indent="-171450">
              <a:buFont typeface="Arial"/>
              <a:buChar char="•"/>
            </a:pPr>
            <a:r>
              <a:rPr lang="sk-SK" sz="1200" kern="1200" dirty="0">
                <a:solidFill>
                  <a:schemeClr val="tx1"/>
                </a:solidFill>
                <a:effectLst/>
                <a:highlight>
                  <a:srgbClr val="FFFF00"/>
                </a:highlight>
                <a:latin typeface="+mn-lt"/>
              </a:rPr>
              <a:t>Vyriešte toľko hádaniek, koľko je možné. Technicky zdatné deti ich môžu všetky dokončiť v priebehu 50 až 60 minút.</a:t>
            </a:r>
          </a:p>
          <a:p>
            <a:pPr marL="628650" lvl="1" indent="-171450">
              <a:buFont typeface="Arial"/>
              <a:buChar char="•"/>
            </a:pPr>
            <a:r>
              <a:rPr lang="sk-SK" sz="1200" kern="1200" dirty="0">
                <a:solidFill>
                  <a:schemeClr val="tx1"/>
                </a:solidFill>
                <a:effectLst/>
                <a:highlight>
                  <a:srgbClr val="FFFF00"/>
                </a:highlight>
                <a:latin typeface="+mn-lt"/>
              </a:rPr>
              <a:t>Pochváľte študentov za to, čo dokázali, a dajte im vedieť, že môžu znova programovať z domu.</a:t>
            </a:r>
          </a:p>
          <a:p>
            <a:pPr marL="0" marR="0" lvl="0" indent="0" algn="l" defTabSz="914400" rtl="0" eaLnBrk="1" fontAlgn="auto" latinLnBrk="0" hangingPunct="1">
              <a:lnSpc>
                <a:spcPct val="100000"/>
              </a:lnSpc>
              <a:spcBef>
                <a:spcPts val="0"/>
              </a:spcBef>
              <a:spcAft>
                <a:spcPts val="0"/>
              </a:spcAft>
              <a:buClrTx/>
              <a:buSzTx/>
              <a:buFontTx/>
              <a:buNone/>
              <a:tabLst/>
              <a:defRPr/>
            </a:pPr>
            <a:endParaRPr lang="sk-SK" baseline="0" dirty="0">
              <a:highlight>
                <a:srgbClr val="FFFF00"/>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sk-SK" b="1" u="sng" baseline="0" dirty="0">
                <a:highlight>
                  <a:srgbClr val="FFFF00"/>
                </a:highlight>
              </a:rPr>
              <a:t>AK MÁTE ČAS NAVYŠE:</a:t>
            </a:r>
          </a:p>
          <a:p>
            <a:pPr marL="628650" lvl="1" indent="-171450">
              <a:buFont typeface="Arial" panose="020B0604020202020204" pitchFamily="34" charset="0"/>
              <a:buChar char="•"/>
            </a:pPr>
            <a:r>
              <a:rPr lang="sk-SK" sz="1200" kern="1200" dirty="0">
                <a:solidFill>
                  <a:schemeClr val="tx1"/>
                </a:solidFill>
                <a:effectLst/>
                <a:latin typeface="+mn-lt"/>
              </a:rPr>
              <a:t>Vyzvite študentov, aby pokračovali v tvorbe záverečnej hádanky a predĺžili tak dobu hrateľnosti. </a:t>
            </a:r>
          </a:p>
          <a:p>
            <a:pPr marL="628650" lvl="1" indent="-171450">
              <a:buFont typeface="Arial" panose="020B0604020202020204" pitchFamily="34" charset="0"/>
              <a:buChar char="•"/>
            </a:pPr>
            <a:r>
              <a:rPr lang="sk-SK" sz="1200" kern="1200" dirty="0">
                <a:solidFill>
                  <a:schemeClr val="tx1"/>
                </a:solidFill>
                <a:effectLst/>
                <a:latin typeface="+mn-lt"/>
              </a:rPr>
              <a:t>Vyzvite študentov, aby znovu skúsili riešiť všetky hádanky, teraz však iným spôsobom. Prinesie to novú zábavu a zaujímavé príležitosti pre zopakovanie a experimentovanie.</a:t>
            </a:r>
          </a:p>
          <a:p>
            <a:pPr marL="628650" lvl="1" indent="-171450">
              <a:buFont typeface="Arial" panose="020B0604020202020204" pitchFamily="34" charset="0"/>
              <a:buChar char="•"/>
            </a:pPr>
            <a:r>
              <a:rPr lang="sk-SK" sz="1200" b="0" u="none" kern="1200" dirty="0">
                <a:solidFill>
                  <a:schemeClr val="tx1"/>
                </a:solidFill>
                <a:effectLst/>
                <a:latin typeface="+mn-lt"/>
              </a:rPr>
              <a:t>Vyzvite študentov, aby absolvovali kurz Minecraft Hour of Code™ Adventurer alebo Minecraft Hour of Code™ Designer, prípadne oba.</a:t>
            </a:r>
            <a:endParaRPr lang="sk-SK" b="0" u="none" dirty="0"/>
          </a:p>
          <a:p>
            <a:endParaRPr lang="sk-SK" b="1" dirty="0"/>
          </a:p>
        </p:txBody>
      </p:sp>
      <p:sp>
        <p:nvSpPr>
          <p:cNvPr id="4" name="Slide Number Placeholder 3"/>
          <p:cNvSpPr>
            <a:spLocks noGrp="1"/>
          </p:cNvSpPr>
          <p:nvPr>
            <p:ph type="sldNum" sz="quarter" idx="10"/>
          </p:nvPr>
        </p:nvSpPr>
        <p:spPr/>
        <p:txBody>
          <a:bodyPr/>
          <a:lstStyle/>
          <a:p>
            <a:fld id="{88F0EC2C-E6BA-F248-9EDA-113245C923E1}" type="slidenum">
              <a:rPr lang="en-US" smtClean="0"/>
              <a:t>15</a:t>
            </a:fld>
            <a:endParaRPr lang="sk-SK"/>
          </a:p>
        </p:txBody>
      </p:sp>
    </p:spTree>
    <p:extLst>
      <p:ext uri="{BB962C8B-B14F-4D97-AF65-F5344CB8AC3E}">
        <p14:creationId xmlns:p14="http://schemas.microsoft.com/office/powerpoint/2010/main" val="25551399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k-SK" b="1" u="sng"/>
              <a:t>VZOROVÝ SKRIPT:</a:t>
            </a:r>
          </a:p>
          <a:p>
            <a:endParaRPr lang="sk-SK" b="1" u="sng"/>
          </a:p>
          <a:p>
            <a:r>
              <a:rPr lang="sk-SK" b="0" u="none"/>
              <a:t>„Sústreďte sa. Na dokončenie kurzu máte päť minút.“ </a:t>
            </a:r>
          </a:p>
          <a:p>
            <a:r>
              <a:rPr lang="sk-SK" b="0" u="none"/>
              <a:t>[ak je prístup k zariadeniam a internetu bežný, pridajte] A pamätajte, že sa môžete ďalej učiť programovať s Minecraftom aj neskôr.</a:t>
            </a:r>
          </a:p>
          <a:p>
            <a:endParaRPr lang="sk-SK" b="1" u="sng"/>
          </a:p>
          <a:p>
            <a:pPr marL="0" marR="0" indent="0" algn="l" defTabSz="914400" rtl="0" eaLnBrk="1" fontAlgn="auto" latinLnBrk="0" hangingPunct="1">
              <a:lnSpc>
                <a:spcPct val="100000"/>
              </a:lnSpc>
              <a:spcBef>
                <a:spcPts val="0"/>
              </a:spcBef>
              <a:spcAft>
                <a:spcPts val="0"/>
              </a:spcAft>
              <a:buClrTx/>
              <a:buSzTx/>
              <a:buFontTx/>
              <a:buNone/>
              <a:tabLst/>
              <a:defRPr/>
            </a:pPr>
            <a:r>
              <a:rPr lang="sk-SK" b="1" u="sng"/>
              <a:t>CIEĽ SNÍMKY:</a:t>
            </a:r>
            <a:endParaRPr lang="sk-SK" b="0" u="none"/>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a:p>
          <a:p>
            <a:r>
              <a:rPr lang="sk-SK" b="0" u="none"/>
              <a:t>Upozorniť účastníkov, že čas takmer vypršal a kurz je takmer na konci.</a:t>
            </a:r>
          </a:p>
          <a:p>
            <a:endParaRPr lang="sk-SK" b="1"/>
          </a:p>
          <a:p>
            <a:endParaRPr lang="sk-SK"/>
          </a:p>
        </p:txBody>
      </p:sp>
      <p:sp>
        <p:nvSpPr>
          <p:cNvPr id="4" name="Slide Number Placeholder 3"/>
          <p:cNvSpPr>
            <a:spLocks noGrp="1"/>
          </p:cNvSpPr>
          <p:nvPr>
            <p:ph type="sldNum" sz="quarter" idx="10"/>
          </p:nvPr>
        </p:nvSpPr>
        <p:spPr/>
        <p:txBody>
          <a:bodyPr/>
          <a:lstStyle/>
          <a:p>
            <a:fld id="{88F0EC2C-E6BA-F248-9EDA-113245C923E1}" type="slidenum">
              <a:rPr lang="en-US" smtClean="0"/>
              <a:t>16</a:t>
            </a:fld>
            <a:endParaRPr lang="sk-SK"/>
          </a:p>
        </p:txBody>
      </p:sp>
    </p:spTree>
    <p:extLst>
      <p:ext uri="{BB962C8B-B14F-4D97-AF65-F5344CB8AC3E}">
        <p14:creationId xmlns:p14="http://schemas.microsoft.com/office/powerpoint/2010/main" val="1961085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VZOROVÝ SKRIPT:</a:t>
            </a:r>
          </a:p>
          <a:p>
            <a:endParaRPr lang="sk-SK" b="0" u="none" baseline="0" dirty="0"/>
          </a:p>
          <a:p>
            <a:r>
              <a:rPr lang="sk-SK" b="0" u="none" baseline="0" dirty="0"/>
              <a:t>„Vráťme sa ku konverzácii, ktorú sme mali predtým. Zmenila sa vaša predstava o programovaní?“</a:t>
            </a:r>
          </a:p>
          <a:p>
            <a:pPr marL="628650" lvl="1" indent="-171450">
              <a:buFont typeface="Arial"/>
              <a:buChar char="•"/>
            </a:pPr>
            <a:r>
              <a:rPr lang="sk-SK" dirty="0"/>
              <a:t>Ako odpoviete, keď vám niekto z rodiny alebo priateľ položí otázku „Čo je to programovanie“?</a:t>
            </a:r>
          </a:p>
          <a:p>
            <a:pPr marL="628650" lvl="1" indent="-171450">
              <a:buFont typeface="Arial"/>
              <a:buChar char="•"/>
            </a:pPr>
            <a:r>
              <a:rPr lang="sk-SK" dirty="0"/>
              <a:t>Čo ste sa naučili?</a:t>
            </a:r>
          </a:p>
          <a:p>
            <a:pPr marL="628650" lvl="1" indent="-171450">
              <a:buFont typeface="Arial"/>
              <a:buChar char="•"/>
            </a:pPr>
            <a:r>
              <a:rPr lang="sk-SK" dirty="0"/>
              <a:t>Čo bolo pre vás najťažšie? Čo ste urobili, keď ste sa zasekli pri nejakom probléme? Prečo je to dôležité? [podporuje vytrvalosť]</a:t>
            </a:r>
          </a:p>
          <a:p>
            <a:pPr marL="628650" lvl="1" indent="-171450">
              <a:buFont typeface="Arial"/>
              <a:buChar char="•"/>
            </a:pPr>
            <a:r>
              <a:rPr lang="sk-SK" dirty="0"/>
              <a:t>Prečo je programovanie kreatívna činnosť? [spojte programovanie s iným spôsobom, ako prejaviť kreativitu, napr. so spevom, tancom, budovaním.]</a:t>
            </a:r>
          </a:p>
          <a:p>
            <a:pPr marL="628650" lvl="1" indent="-171450">
              <a:buFont typeface="Arial"/>
              <a:buChar char="•"/>
            </a:pPr>
            <a:r>
              <a:rPr lang="sk-SK" dirty="0"/>
              <a:t>Pre koho je určené programovanie? [pracujte na búraní mýtov, že je len pre chlapcov alebo študentov dobrých v matematike atď.]</a:t>
            </a:r>
          </a:p>
          <a:p>
            <a:pPr marL="628650" lvl="1" indent="-171450">
              <a:buFont typeface="Arial"/>
              <a:buChar char="•"/>
            </a:pPr>
            <a:r>
              <a:rPr lang="sk-SK" dirty="0"/>
              <a:t>Uveďte niektoré nápady, ako môžete použiť kód na vytvorenie niečoho úžasného?</a:t>
            </a:r>
          </a:p>
          <a:p>
            <a:endParaRPr lang="sk-SK" b="1" u="sng" dirty="0"/>
          </a:p>
          <a:p>
            <a:r>
              <a:rPr lang="sk-SK" b="1" u="sng" dirty="0"/>
              <a:t>CIEĽ SNÍMKY:</a:t>
            </a:r>
          </a:p>
          <a:p>
            <a:endParaRPr lang="sk-SK" b="1" dirty="0"/>
          </a:p>
          <a:p>
            <a:r>
              <a:rPr lang="sk-SK" b="0" dirty="0"/>
              <a:t>Vrátiť sa k počiatočnej otázke a zistiť, ako sa zmenili názory detí na programovanie. </a:t>
            </a:r>
            <a:r>
              <a:rPr lang="sk-SK" b="0" kern="1200" baseline="0" dirty="0">
                <a:effectLst/>
                <a:latin typeface="+mn-lt"/>
              </a:rPr>
              <a:t>Táto </a:t>
            </a:r>
            <a:r>
              <a:rPr lang="sk-SK" kern="1200" dirty="0">
                <a:effectLst/>
                <a:latin typeface="+mn-lt"/>
              </a:rPr>
              <a:t>otázka </a:t>
            </a:r>
            <a:r>
              <a:rPr lang="sk-SK" dirty="0"/>
              <a:t>má </a:t>
            </a:r>
            <a:r>
              <a:rPr lang="sk-SK" kern="1200" dirty="0">
                <a:effectLst/>
                <a:latin typeface="+mn-lt"/>
              </a:rPr>
              <a:t>byť zhrnutím pre študentov, aby sa uistili, že to, čo sa dozvedeli a čo urobili počas stretnutia, je skutočne presné. Poskytuje im istotu, že závery, ktoré urobili, sú skutočne správne, a pomáha im plne si osvojiť to, čo sa naučili.</a:t>
            </a:r>
            <a:r>
              <a:rPr lang="sk-SK" dirty="0"/>
              <a:t> </a:t>
            </a:r>
            <a:endParaRPr lang="sk-SK" b="0" dirty="0"/>
          </a:p>
          <a:p>
            <a:endParaRPr lang="sk-SK" b="1" dirty="0"/>
          </a:p>
          <a:p>
            <a:pPr marL="0" marR="0" indent="0" algn="l" defTabSz="914400" rtl="0" eaLnBrk="1" fontAlgn="auto" latinLnBrk="0" hangingPunct="1">
              <a:lnSpc>
                <a:spcPct val="100000"/>
              </a:lnSpc>
              <a:spcBef>
                <a:spcPts val="0"/>
              </a:spcBef>
              <a:spcAft>
                <a:spcPts val="0"/>
              </a:spcAft>
              <a:buClrTx/>
              <a:buSzTx/>
              <a:buFontTx/>
              <a:buNone/>
              <a:tabLst/>
              <a:defRPr/>
            </a:pPr>
            <a:endParaRPr lang="sk-SK" dirty="0">
              <a:effectLst/>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17</a:t>
            </a:fld>
            <a:endParaRPr lang="sk-SK"/>
          </a:p>
        </p:txBody>
      </p:sp>
    </p:spTree>
    <p:extLst>
      <p:ext uri="{BB962C8B-B14F-4D97-AF65-F5344CB8AC3E}">
        <p14:creationId xmlns:p14="http://schemas.microsoft.com/office/powerpoint/2010/main" val="437024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Shape 415"/>
          <p:cNvSpPr>
            <a:spLocks noGrp="1" noRot="1" noChangeAspect="1"/>
          </p:cNvSpPr>
          <p:nvPr>
            <p:ph type="sldImg" idx="2"/>
          </p:nvPr>
        </p:nvSpPr>
        <p:spPr>
          <a:xfrm>
            <a:off x="2546350" y="525463"/>
            <a:ext cx="4203700" cy="26289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16" name="Shape 416"/>
          <p:cNvSpPr txBox="1">
            <a:spLocks noGrp="1"/>
          </p:cNvSpPr>
          <p:nvPr>
            <p:ph type="body" idx="1"/>
          </p:nvPr>
        </p:nvSpPr>
        <p:spPr>
          <a:xfrm>
            <a:off x="929644" y="3329942"/>
            <a:ext cx="7437119" cy="3154679"/>
          </a:xfrm>
          <a:prstGeom prst="rect">
            <a:avLst/>
          </a:prstGeom>
          <a:noFill/>
          <a:ln>
            <a:noFill/>
          </a:ln>
        </p:spPr>
        <p:txBody>
          <a:bodyPr lIns="93150" tIns="46550" rIns="93150" bIns="46550" anchor="t" anchorCtr="0">
            <a:noAutofit/>
          </a:bodyPr>
          <a:lstStyle/>
          <a:p>
            <a:pPr rtl="0"/>
            <a:r>
              <a:rPr lang="sk-SK" sz="1200" b="1" i="0" u="sng" strike="noStrike" kern="1200" cap="none" dirty="0">
                <a:solidFill>
                  <a:schemeClr val="dk1"/>
                </a:solidFill>
                <a:effectLst/>
                <a:latin typeface="Calibri"/>
                <a:sym typeface="Calibri"/>
              </a:rPr>
              <a:t>CIEĽ SNÍMKY:</a:t>
            </a:r>
            <a:r>
              <a:rPr lang="sk-SK" dirty="0"/>
              <a:t> </a:t>
            </a:r>
            <a:r>
              <a:rPr lang="sk-SK" sz="1200" b="0" i="0" u="none" strike="noStrike" kern="1200" cap="none" dirty="0">
                <a:solidFill>
                  <a:schemeClr val="dk1"/>
                </a:solidFill>
                <a:effectLst/>
                <a:latin typeface="Calibri"/>
                <a:sym typeface="Calibri"/>
              </a:rPr>
              <a:t>Ukončiť seminár záverečnou pochvalou.</a:t>
            </a:r>
            <a:endParaRPr lang="sk-SK" b="0" dirty="0">
              <a:effectLst/>
            </a:endParaRPr>
          </a:p>
          <a:p>
            <a:br>
              <a:rPr dirty="0"/>
            </a:br>
            <a:r>
              <a:rPr lang="sk-SK" sz="1200" b="1" i="0" u="sng" strike="noStrike" kern="1200" cap="none" dirty="0">
                <a:solidFill>
                  <a:schemeClr val="dk1"/>
                </a:solidFill>
                <a:effectLst/>
                <a:latin typeface="Calibri"/>
                <a:sym typeface="Calibri"/>
              </a:rPr>
              <a:t>VZOROVÝ SKRIPT:</a:t>
            </a:r>
            <a:r>
              <a:rPr lang="sk-SK" dirty="0"/>
              <a:t> </a:t>
            </a:r>
            <a:r>
              <a:rPr lang="sk-SK" b="0" u="none" dirty="0"/>
              <a:t>„Blahoželáme! </a:t>
            </a:r>
            <a:r>
              <a:rPr lang="sk-SK" dirty="0"/>
              <a:t>Dokončili ste tohtoročný kurz </a:t>
            </a:r>
            <a:r>
              <a:rPr lang="sk-SK" sz="1200" dirty="0">
                <a:solidFill>
                  <a:schemeClr val="bg1"/>
                </a:solidFill>
                <a:latin typeface="Segoe UI Light" panose="020B0502040204020203" pitchFamily="34" charset="0"/>
              </a:rPr>
              <a:t>Hour of Code™</a:t>
            </a:r>
            <a:r>
              <a:rPr lang="sk-SK" dirty="0"/>
              <a:t>.“</a:t>
            </a:r>
            <a:endParaRPr lang="sk-SK" b="0" u="none" baseline="0" dirty="0"/>
          </a:p>
          <a:p>
            <a:br>
              <a:rPr lang="en-US" b="0" dirty="0">
                <a:effectLst/>
              </a:rPr>
            </a:br>
            <a:endParaRPr lang="sk-SK" sz="1200" b="0" i="0" u="none" strike="noStrike" cap="none" dirty="0">
              <a:solidFill>
                <a:schemeClr val="dk1"/>
              </a:solidFill>
              <a:latin typeface="Calibri"/>
              <a:ea typeface="Calibri"/>
              <a:cs typeface="Calibri"/>
              <a:sym typeface="Calibri"/>
            </a:endParaRPr>
          </a:p>
        </p:txBody>
      </p:sp>
      <p:sp>
        <p:nvSpPr>
          <p:cNvPr id="417" name="Shape 417"/>
          <p:cNvSpPr txBox="1">
            <a:spLocks noGrp="1"/>
          </p:cNvSpPr>
          <p:nvPr>
            <p:ph type="sldNum" idx="12"/>
          </p:nvPr>
        </p:nvSpPr>
        <p:spPr>
          <a:xfrm>
            <a:off x="5265811" y="6658666"/>
            <a:ext cx="4028439" cy="350519"/>
          </a:xfrm>
          <a:prstGeom prst="rect">
            <a:avLst/>
          </a:prstGeom>
          <a:noFill/>
          <a:ln>
            <a:noFill/>
          </a:ln>
        </p:spPr>
        <p:txBody>
          <a:bodyPr lIns="93150" tIns="46550" rIns="93150" bIns="46550" anchor="b" anchorCtr="0">
            <a:noAutofit/>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18</a:t>
            </a:fld>
            <a:endParaRPr lang="sk-SK"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683004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VZOROVÝ SKRIPT:</a:t>
            </a:r>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dirty="0"/>
          </a:p>
          <a:p>
            <a:pPr marL="0" marR="0" indent="0" algn="l" defTabSz="914400" rtl="0" eaLnBrk="1" fontAlgn="auto" latinLnBrk="0" hangingPunct="1">
              <a:lnSpc>
                <a:spcPct val="100000"/>
              </a:lnSpc>
              <a:spcBef>
                <a:spcPts val="0"/>
              </a:spcBef>
              <a:spcAft>
                <a:spcPts val="0"/>
              </a:spcAft>
              <a:buClrTx/>
              <a:buSzTx/>
              <a:buFontTx/>
              <a:buNone/>
              <a:tabLst/>
              <a:defRPr/>
            </a:pPr>
            <a:r>
              <a:rPr lang="sk-SK" b="0" u="none" dirty="0"/>
              <a:t>„Teraz, keď sa už pomaly stávate odborníkom na programovanie, tu je niekoľko bezplatných zdrojov, ktoré môžete preskúmať. Poznačte si tieto prepojenia a neprestávajte programovať!“</a:t>
            </a:r>
          </a:p>
          <a:p>
            <a:endParaRPr lang="sk-SK" b="1" u="sng" dirty="0"/>
          </a:p>
          <a:p>
            <a:r>
              <a:rPr lang="sk-SK" b="1" u="sng" dirty="0"/>
              <a:t>CIEĽ SNÍMKY:</a:t>
            </a:r>
          </a:p>
          <a:p>
            <a:endParaRPr lang="sk-SK" b="1" u="sng" dirty="0"/>
          </a:p>
          <a:p>
            <a:r>
              <a:rPr lang="sk-SK" b="0" u="none" dirty="0"/>
              <a:t>Povzbudiť mladých ľudí, aby urobili ďalší krok v programovaní.</a:t>
            </a:r>
          </a:p>
          <a:p>
            <a:endParaRPr lang="sk-SK" b="0" u="none" baseline="0" dirty="0"/>
          </a:p>
          <a:p>
            <a:r>
              <a:rPr lang="sk-SK" b="1" u="sng" baseline="0" dirty="0"/>
              <a:t>POZNÁMKA MODERÁTORA:</a:t>
            </a:r>
          </a:p>
          <a:p>
            <a:r>
              <a:rPr lang="sk-SK" sz="1200" kern="1200" dirty="0">
                <a:solidFill>
                  <a:schemeClr val="tx1"/>
                </a:solidFill>
                <a:effectLst/>
                <a:latin typeface="+mn-lt"/>
              </a:rPr>
              <a:t>Účastníci môžu kedykoľvek získať prístup k svojim </a:t>
            </a:r>
            <a:r>
              <a:rPr lang="sk-SK" sz="1200" b="1" kern="1200" dirty="0">
                <a:solidFill>
                  <a:schemeClr val="tx1"/>
                </a:solidFill>
                <a:effectLst/>
                <a:latin typeface="+mn-lt"/>
              </a:rPr>
              <a:t>certifikátom Hour of Code™</a:t>
            </a:r>
            <a:r>
              <a:rPr lang="sk-SK" sz="1200" kern="1200" dirty="0">
                <a:solidFill>
                  <a:schemeClr val="tx1"/>
                </a:solidFill>
                <a:effectLst/>
                <a:latin typeface="+mn-lt"/>
              </a:rPr>
              <a:t> kedykoľvek po začatí kurzu Hour of Code™ a po skončení podujatia Hour of Code™ na stránke code.org.</a:t>
            </a:r>
          </a:p>
          <a:p>
            <a:endParaRPr lang="sk-SK" sz="1200" kern="1200" dirty="0">
              <a:solidFill>
                <a:schemeClr val="tx1"/>
              </a:solidFill>
              <a:effectLst/>
              <a:latin typeface="+mn-lt"/>
              <a:ea typeface="+mn-ea"/>
              <a:cs typeface="+mn-cs"/>
            </a:endParaRPr>
          </a:p>
          <a:p>
            <a:r>
              <a:rPr lang="sk-SK" sz="1200" kern="1200" dirty="0">
                <a:solidFill>
                  <a:schemeClr val="tx1"/>
                </a:solidFill>
                <a:effectLst/>
                <a:latin typeface="+mn-lt"/>
              </a:rPr>
              <a:t>Upravte zdroje uvedené na ďalšej snímke tak, aby boli vhodné pre publikum:</a:t>
            </a:r>
          </a:p>
          <a:p>
            <a:endParaRPr lang="sk-SK" sz="1200" b="1" u="none" kern="1200" dirty="0">
              <a:solidFill>
                <a:schemeClr val="tx1"/>
              </a:solidFill>
              <a:effectLst/>
              <a:latin typeface="+mn-lt"/>
              <a:ea typeface="+mn-ea"/>
              <a:cs typeface="+mn-cs"/>
            </a:endParaRPr>
          </a:p>
          <a:p>
            <a:r>
              <a:rPr lang="sk-SK" sz="1200" b="1" u="none" kern="1200" dirty="0">
                <a:solidFill>
                  <a:schemeClr val="tx1"/>
                </a:solidFill>
                <a:effectLst/>
                <a:latin typeface="+mn-lt"/>
              </a:rPr>
              <a:t>Účastníci môžu nahrať svoj kód do hry Minecraft: Education Edition alebo Minecraft pre Windows 10, ak je k dispozícii.</a:t>
            </a:r>
          </a:p>
          <a:p>
            <a:r>
              <a:rPr lang="sk-SK" sz="1200" b="0" u="none" kern="1200" dirty="0">
                <a:solidFill>
                  <a:schemeClr val="tx1"/>
                </a:solidFill>
                <a:effectLst/>
                <a:latin typeface="+mn-lt"/>
              </a:rPr>
              <a:t>Účastníci môžu použiť program Code Studio na importovanie svojho kódu do skutočnej hry a sledovať, ako sa ich kód prejavuje.</a:t>
            </a:r>
          </a:p>
          <a:p>
            <a:endParaRPr lang="sk-SK" sz="1200" b="0" u="non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sk-SK" sz="1200" b="1" kern="1200" dirty="0">
                <a:solidFill>
                  <a:schemeClr val="tx1"/>
                </a:solidFill>
                <a:effectLst/>
                <a:latin typeface="+mn-lt"/>
              </a:rPr>
              <a:t>Preskúmať Minecraft: Education Edition:</a:t>
            </a:r>
          </a:p>
          <a:p>
            <a:pPr marL="0" marR="0" lvl="0" indent="0" algn="l" defTabSz="914400" rtl="0" eaLnBrk="1" fontAlgn="auto" latinLnBrk="0" hangingPunct="1">
              <a:lnSpc>
                <a:spcPct val="100000"/>
              </a:lnSpc>
              <a:spcBef>
                <a:spcPts val="0"/>
              </a:spcBef>
              <a:spcAft>
                <a:spcPts val="0"/>
              </a:spcAft>
              <a:buClrTx/>
              <a:buSzTx/>
              <a:buFontTx/>
              <a:buNone/>
              <a:tabLst/>
              <a:defRPr/>
            </a:pPr>
            <a:r>
              <a:rPr lang="sk-SK" sz="1200" kern="1200" dirty="0">
                <a:solidFill>
                  <a:schemeClr val="tx1"/>
                </a:solidFill>
                <a:effectLst/>
                <a:latin typeface="+mn-lt"/>
              </a:rPr>
              <a:t>Hra Minecraft: Education Edition je vytvorená pre školy a je vybavená nástrojmi na riadenie vyučovacích hodín, rozvrhmi hodín a podobne. Ďalšie informácie nájdete na stránke </a:t>
            </a:r>
            <a:r>
              <a:rPr lang="en-US" sz="1200" u="sng" kern="1200" dirty="0">
                <a:solidFill>
                  <a:schemeClr val="tx1"/>
                </a:solidFill>
                <a:effectLst/>
                <a:latin typeface="+mn-lt"/>
                <a:ea typeface="+mn-ea"/>
                <a:cs typeface="+mn-cs"/>
                <a:hlinkClick r:id="rId3"/>
              </a:rPr>
              <a:t>https://education.minecraft.net</a:t>
            </a:r>
            <a:r>
              <a:rPr lang="sk-SK" sz="1200" kern="1200" dirty="0">
                <a:solidFill>
                  <a:schemeClr val="tx1"/>
                </a:solidFill>
                <a:effectLst/>
                <a:latin typeface="+mn-lt"/>
              </a:rPr>
              <a:t>.</a:t>
            </a:r>
            <a:endParaRPr lang="sk-SK"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sk-SK"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sk-SK" sz="1200" b="1" kern="1200" dirty="0">
                <a:solidFill>
                  <a:schemeClr val="tx1"/>
                </a:solidFill>
                <a:effectLst/>
                <a:latin typeface="+mn-lt"/>
              </a:rPr>
              <a:t>Preskúmajte spôsoby, ako môžete priviesť digitálne zručnosti od digitálnej gramotnosti až po vzdelávanie v oblasti počítačových vied do svojej komunity</a:t>
            </a:r>
            <a:br>
              <a:rPr dirty="0"/>
            </a:br>
            <a:r>
              <a:rPr lang="sk-SK" sz="1200" kern="1200" dirty="0">
                <a:solidFill>
                  <a:schemeClr val="tx1"/>
                </a:solidFill>
                <a:effectLst/>
                <a:latin typeface="+mn-lt"/>
              </a:rPr>
              <a:t>https://Microsoft.com/digitalskills  </a:t>
            </a:r>
          </a:p>
          <a:p>
            <a:endParaRPr lang="sk-SK" b="0" u="none" dirty="0"/>
          </a:p>
          <a:p>
            <a:r>
              <a:rPr lang="sk-SK" sz="1200" b="1" kern="1200" dirty="0">
                <a:solidFill>
                  <a:schemeClr val="tx1"/>
                </a:solidFill>
                <a:effectLst/>
                <a:latin typeface="+mn-lt"/>
              </a:rPr>
              <a:t>Code.org (</a:t>
            </a:r>
            <a:r>
              <a:rPr lang="en-US" sz="1200" b="1" kern="1200" dirty="0">
                <a:solidFill>
                  <a:schemeClr val="tx1"/>
                </a:solidFill>
                <a:effectLst/>
                <a:latin typeface="+mn-lt"/>
                <a:ea typeface="+mn-ea"/>
                <a:cs typeface="+mn-cs"/>
                <a:hlinkClick r:id="rId4"/>
              </a:rPr>
              <a:t>https://code.org/educate</a:t>
            </a:r>
            <a:r>
              <a:rPr lang="sk-SK" sz="1200" b="1" kern="1200" dirty="0">
                <a:solidFill>
                  <a:schemeClr val="tx1"/>
                </a:solidFill>
                <a:effectLst/>
                <a:latin typeface="+mn-lt"/>
              </a:rPr>
              <a:t>)</a:t>
            </a:r>
            <a:r>
              <a:rPr lang="sk-SK" sz="1200" kern="1200" dirty="0">
                <a:solidFill>
                  <a:schemeClr val="tx1"/>
                </a:solidFill>
                <a:effectLst/>
                <a:latin typeface="+mn-lt"/>
              </a:rPr>
              <a:t> Získajte informácie nad rámec kurzu Hour of Code™ pomocou nástrojov Code.org pre pedagógov. Nepotrebujete žiadne skúsenosti na to, aby ste začali učiť informatiku vo svojej triede. Code.org ponúka učebné plány, rozvrhy hodín, vysokokvalitné profesionálne vzdelávacie programy a množstvo skvelých nástrojov pre všetky vyučovacie ročníky – k dispozícii máte všetko, čo potrebujete, a úplne zadarmo. Ak chcete začať, prejdite na lokalitu </a:t>
            </a:r>
            <a:r>
              <a:rPr lang="en-US" sz="1200" kern="1200" dirty="0">
                <a:solidFill>
                  <a:schemeClr val="tx1"/>
                </a:solidFill>
                <a:effectLst/>
                <a:latin typeface="+mn-lt"/>
                <a:ea typeface="+mn-ea"/>
                <a:cs typeface="+mn-cs"/>
                <a:hlinkClick r:id="rId5"/>
              </a:rPr>
              <a:t>code.org/educate</a:t>
            </a:r>
            <a:r>
              <a:rPr lang="en-US" sz="1200" kern="1200" dirty="0">
                <a:solidFill>
                  <a:schemeClr val="tx1"/>
                </a:solidFill>
                <a:effectLst/>
                <a:latin typeface="+mn-lt"/>
                <a:ea typeface="+mn-ea"/>
                <a:cs typeface="+mn-cs"/>
              </a:rPr>
              <a:t> </a:t>
            </a:r>
            <a:r>
              <a:rPr lang="sk-SK" sz="1200" kern="1200" dirty="0">
                <a:solidFill>
                  <a:schemeClr val="tx1"/>
                </a:solidFill>
                <a:effectLst/>
                <a:latin typeface="+mn-lt"/>
              </a:rPr>
              <a:t>a vyberte svoju úroveň.</a:t>
            </a:r>
          </a:p>
          <a:p>
            <a:r>
              <a:rPr lang="sk-SK" sz="1200" kern="1200" dirty="0">
                <a:solidFill>
                  <a:schemeClr val="tx1"/>
                </a:solidFill>
                <a:effectLst/>
                <a:latin typeface="+mn-lt"/>
              </a:rPr>
              <a:t> </a:t>
            </a:r>
          </a:p>
          <a:p>
            <a:r>
              <a:rPr lang="sk-SK" sz="1200" b="1" kern="1200" dirty="0">
                <a:solidFill>
                  <a:schemeClr val="tx1"/>
                </a:solidFill>
                <a:effectLst/>
                <a:latin typeface="+mn-lt"/>
              </a:rPr>
              <a:t>Code Studio (</a:t>
            </a:r>
            <a:r>
              <a:rPr lang="en-US" sz="1200" b="1" kern="1200" dirty="0">
                <a:solidFill>
                  <a:schemeClr val="tx1"/>
                </a:solidFill>
                <a:effectLst/>
                <a:latin typeface="+mn-lt"/>
                <a:ea typeface="+mn-ea"/>
                <a:cs typeface="+mn-cs"/>
                <a:hlinkClick r:id="rId6"/>
              </a:rPr>
              <a:t>https://studio.code.org</a:t>
            </a:r>
            <a:r>
              <a:rPr lang="sk-SK" sz="1200" b="1" kern="1200" dirty="0">
                <a:solidFill>
                  <a:schemeClr val="tx1"/>
                </a:solidFill>
                <a:effectLst/>
                <a:latin typeface="+mn-lt"/>
              </a:rPr>
              <a:t>) </a:t>
            </a:r>
            <a:r>
              <a:rPr lang="sk-SK" sz="1200" kern="1200" dirty="0">
                <a:solidFill>
                  <a:schemeClr val="tx1"/>
                </a:solidFill>
                <a:effectLst/>
                <a:latin typeface="+mn-lt"/>
              </a:rPr>
              <a:t>Bavili ste sa počas kurzu Hour of Code™? Svet počítačovej vedy ponúka na skúmanie oveľa väčšie možnosti! Code Studio obsahuje hádanky, hry a kurzy pre všetky vekové kategórie. Naučte sa vytvárať vlastné hry a aplikácie a potom ich zdieľajte so svojimi priateľmi. Prejdite na lokalitu </a:t>
            </a:r>
            <a:r>
              <a:rPr lang="en-US" sz="1200" kern="1200" dirty="0">
                <a:solidFill>
                  <a:schemeClr val="tx1"/>
                </a:solidFill>
                <a:effectLst/>
                <a:latin typeface="+mn-lt"/>
                <a:ea typeface="+mn-ea"/>
                <a:cs typeface="+mn-cs"/>
                <a:hlinkClick r:id="rId7"/>
              </a:rPr>
              <a:t>studio.code.org</a:t>
            </a:r>
            <a:r>
              <a:rPr lang="en-US" sz="1200" kern="1200" dirty="0">
                <a:solidFill>
                  <a:schemeClr val="tx1"/>
                </a:solidFill>
                <a:effectLst/>
                <a:latin typeface="+mn-lt"/>
                <a:ea typeface="+mn-ea"/>
                <a:cs typeface="+mn-cs"/>
              </a:rPr>
              <a:t> </a:t>
            </a:r>
            <a:r>
              <a:rPr lang="sk-SK" sz="1200" kern="1200" dirty="0">
                <a:solidFill>
                  <a:schemeClr val="tx1"/>
                </a:solidFill>
                <a:effectLst/>
                <a:latin typeface="+mn-lt"/>
              </a:rPr>
              <a:t>a začnite ešte dnes!</a:t>
            </a:r>
          </a:p>
          <a:p>
            <a:endParaRPr lang="sk-SK" b="1" dirty="0"/>
          </a:p>
          <a:p>
            <a:endParaRPr lang="sk-SK" b="1" dirty="0"/>
          </a:p>
        </p:txBody>
      </p:sp>
      <p:sp>
        <p:nvSpPr>
          <p:cNvPr id="4" name="Slide Number Placeholder 3"/>
          <p:cNvSpPr>
            <a:spLocks noGrp="1"/>
          </p:cNvSpPr>
          <p:nvPr>
            <p:ph type="sldNum" sz="quarter" idx="10"/>
          </p:nvPr>
        </p:nvSpPr>
        <p:spPr/>
        <p:txBody>
          <a:bodyPr/>
          <a:lstStyle/>
          <a:p>
            <a:fld id="{88F0EC2C-E6BA-F248-9EDA-113245C923E1}" type="slidenum">
              <a:rPr lang="en-US" smtClean="0"/>
              <a:t>19</a:t>
            </a:fld>
            <a:endParaRPr lang="sk-SK"/>
          </a:p>
        </p:txBody>
      </p:sp>
    </p:spTree>
    <p:extLst>
      <p:ext uri="{BB962C8B-B14F-4D97-AF65-F5344CB8AC3E}">
        <p14:creationId xmlns:p14="http://schemas.microsoft.com/office/powerpoint/2010/main" val="357787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k-SK" b="1" u="sng" dirty="0"/>
              <a:t>VZOROVÝ SKRIPT:</a:t>
            </a:r>
          </a:p>
          <a:p>
            <a:endParaRPr lang="sk-SK" b="1" u="sng" dirty="0"/>
          </a:p>
          <a:p>
            <a:r>
              <a:rPr lang="sk-SK" b="1" u="sng" dirty="0"/>
              <a:t>Vitajte!</a:t>
            </a:r>
          </a:p>
          <a:p>
            <a:pPr marL="0" marR="0" lvl="0" indent="0" algn="l" defTabSz="914400" rtl="0" eaLnBrk="1" fontAlgn="auto" latinLnBrk="0" hangingPunct="1">
              <a:lnSpc>
                <a:spcPct val="100000"/>
              </a:lnSpc>
              <a:spcBef>
                <a:spcPts val="0"/>
              </a:spcBef>
              <a:spcAft>
                <a:spcPts val="0"/>
              </a:spcAft>
              <a:buClrTx/>
              <a:buSzTx/>
              <a:buFontTx/>
              <a:buNone/>
              <a:tabLst/>
              <a:defRPr/>
            </a:pPr>
            <a:r>
              <a:rPr lang="sk-SK" b="0" u="none" dirty="0"/>
              <a:t>[Predstavte sa triede, uveďte, čo robíte, a ak pracujete v technickom priemysle, vysvetlite, prečo vás nadchol kurz </a:t>
            </a:r>
            <a:r>
              <a:rPr lang="sk-SK" sz="1200" dirty="0">
                <a:solidFill>
                  <a:schemeClr val="bg1"/>
                </a:solidFill>
                <a:latin typeface="Segoe UI Light" panose="020B0502040204020203" pitchFamily="34" charset="0"/>
              </a:rPr>
              <a:t>Hour of Code™</a:t>
            </a:r>
            <a:r>
              <a:rPr lang="sk-SK" b="0" u="none" dirty="0"/>
              <a:t>]</a:t>
            </a:r>
            <a:r>
              <a:rPr lang="sk-SK" sz="1200" baseline="30000" dirty="0">
                <a:solidFill>
                  <a:schemeClr val="bg1"/>
                </a:solidFill>
                <a:latin typeface="Segoe UI Light" panose="020B0502040204020203" pitchFamily="34" charset="0"/>
              </a:rPr>
              <a:t> </a:t>
            </a:r>
            <a:endParaRPr lang="sk-SK" b="0" u="non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sk-SK" b="0" u="none" dirty="0"/>
          </a:p>
          <a:p>
            <a:pPr marL="0" marR="0" indent="0" algn="l" defTabSz="914400" rtl="0" eaLnBrk="1" fontAlgn="auto" latinLnBrk="0" hangingPunct="1">
              <a:lnSpc>
                <a:spcPct val="100000"/>
              </a:lnSpc>
              <a:spcBef>
                <a:spcPts val="0"/>
              </a:spcBef>
              <a:spcAft>
                <a:spcPts val="0"/>
              </a:spcAft>
              <a:buClrTx/>
              <a:buSzTx/>
              <a:buFontTx/>
              <a:buNone/>
              <a:tabLst/>
              <a:defRPr/>
            </a:pPr>
            <a:r>
              <a:rPr lang="sk-SK" b="0" u="none" dirty="0"/>
              <a:t>„Najskôr si pozrieme krátke video, v ktorom uvidíte, ako sa programovanie stalo za posledných pár rokov populárne a koľko skvelých ľudí, ako ste vy, si ho vyskúšalo!“</a:t>
            </a:r>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dirty="0"/>
          </a:p>
          <a:p>
            <a:pPr marL="0" marR="0" indent="0" algn="l" defTabSz="914400" rtl="0" eaLnBrk="1" fontAlgn="auto" latinLnBrk="0" hangingPunct="1">
              <a:lnSpc>
                <a:spcPct val="100000"/>
              </a:lnSpc>
              <a:spcBef>
                <a:spcPts val="0"/>
              </a:spcBef>
              <a:spcAft>
                <a:spcPts val="0"/>
              </a:spcAft>
              <a:buClrTx/>
              <a:buSzTx/>
              <a:buFontTx/>
              <a:buNone/>
              <a:tabLst/>
              <a:defRPr/>
            </a:pPr>
            <a:r>
              <a:rPr lang="sk-SK" b="1" u="sng" baseline="0" dirty="0"/>
              <a:t>POZNÁMKA MODERÁTORA:</a:t>
            </a:r>
          </a:p>
          <a:p>
            <a:pPr marL="0" marR="0" indent="0" algn="l" defTabSz="914400" rtl="0" eaLnBrk="1" fontAlgn="auto" latinLnBrk="0" hangingPunct="1">
              <a:lnSpc>
                <a:spcPct val="100000"/>
              </a:lnSpc>
              <a:spcBef>
                <a:spcPts val="0"/>
              </a:spcBef>
              <a:spcAft>
                <a:spcPts val="0"/>
              </a:spcAft>
              <a:buClrTx/>
              <a:buSzTx/>
              <a:buFontTx/>
              <a:buNone/>
              <a:tabLst/>
              <a:defRPr/>
            </a:pPr>
            <a:r>
              <a:rPr lang="sk-SK" b="0" u="none" baseline="0" dirty="0"/>
              <a:t>Video sa prehrá automaticky, keď prejdete na ďalšiu snímku. </a:t>
            </a:r>
            <a:endParaRPr lang="sk-SK" b="1" u="sng" dirty="0"/>
          </a:p>
          <a:p>
            <a:endParaRPr lang="sk-SK" b="1" u="sng" dirty="0"/>
          </a:p>
          <a:p>
            <a:endParaRPr lang="sk-SK" b="1" dirty="0"/>
          </a:p>
          <a:p>
            <a:pPr marL="0" marR="0" indent="0" algn="l" defTabSz="914400" rtl="0" eaLnBrk="1" fontAlgn="auto" latinLnBrk="0" hangingPunct="1">
              <a:lnSpc>
                <a:spcPct val="100000"/>
              </a:lnSpc>
              <a:spcBef>
                <a:spcPts val="0"/>
              </a:spcBef>
              <a:spcAft>
                <a:spcPts val="0"/>
              </a:spcAft>
              <a:buClrTx/>
              <a:buSzTx/>
              <a:buFontTx/>
              <a:buNone/>
              <a:tabLst/>
              <a:defRPr/>
            </a:pPr>
            <a:endParaRPr lang="sk-SK" dirty="0"/>
          </a:p>
        </p:txBody>
      </p:sp>
      <p:sp>
        <p:nvSpPr>
          <p:cNvPr id="4" name="Slide Number Placeholder 3"/>
          <p:cNvSpPr>
            <a:spLocks noGrp="1"/>
          </p:cNvSpPr>
          <p:nvPr>
            <p:ph type="sldNum" sz="quarter" idx="10"/>
          </p:nvPr>
        </p:nvSpPr>
        <p:spPr/>
        <p:txBody>
          <a:bodyPr/>
          <a:lstStyle/>
          <a:p>
            <a:fld id="{88F0EC2C-E6BA-F248-9EDA-113245C923E1}" type="slidenum">
              <a:rPr lang="en-US" smtClean="0"/>
              <a:t>2</a:t>
            </a:fld>
            <a:endParaRPr lang="sk-SK"/>
          </a:p>
        </p:txBody>
      </p:sp>
    </p:spTree>
    <p:extLst>
      <p:ext uri="{BB962C8B-B14F-4D97-AF65-F5344CB8AC3E}">
        <p14:creationId xmlns:p14="http://schemas.microsoft.com/office/powerpoint/2010/main" val="17040161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k-SK" b="1" u="sng" dirty="0"/>
              <a:t>VZOROVÝ SKRIPT: </a:t>
            </a:r>
          </a:p>
          <a:p>
            <a:endParaRPr lang="sk-SK" b="1" u="sng" dirty="0"/>
          </a:p>
          <a:p>
            <a:endParaRPr lang="sk-SK" b="1" u="sng" dirty="0"/>
          </a:p>
          <a:p>
            <a:r>
              <a:rPr lang="sk-SK" b="1" u="sng" dirty="0"/>
              <a:t>CIEĽ SNÍMKY:</a:t>
            </a:r>
            <a:r>
              <a:rPr lang="sk-SK" dirty="0"/>
              <a:t> </a:t>
            </a:r>
          </a:p>
          <a:p>
            <a:endParaRPr lang="sk-SK" b="0" u="none" baseline="0" dirty="0"/>
          </a:p>
          <a:p>
            <a:r>
              <a:rPr lang="sk-SK" b="0" u="none" baseline="0" dirty="0"/>
              <a:t>Uzavrieť podujatie</a:t>
            </a:r>
          </a:p>
          <a:p>
            <a:endParaRPr lang="sk-SK" b="1" dirty="0"/>
          </a:p>
          <a:p>
            <a:r>
              <a:rPr lang="sk-SK" b="1" u="sng" dirty="0"/>
              <a:t>POKYNY K OBRÁZKU NA TEJTO SNÍMKE:</a:t>
            </a:r>
            <a:endParaRPr lang="sk-SK" sz="1200" u="sng" kern="1200" dirty="0">
              <a:solidFill>
                <a:schemeClr val="tx1"/>
              </a:solidFill>
              <a:effectLst/>
              <a:latin typeface="+mn-lt"/>
              <a:ea typeface="+mn-ea"/>
              <a:cs typeface="+mn-cs"/>
            </a:endParaRPr>
          </a:p>
          <a:p>
            <a:endParaRPr lang="sk-SK" sz="1200" kern="1200" dirty="0">
              <a:solidFill>
                <a:schemeClr val="tx1"/>
              </a:solidFill>
              <a:effectLst/>
              <a:latin typeface="+mn-lt"/>
              <a:ea typeface="+mn-ea"/>
              <a:cs typeface="+mn-cs"/>
            </a:endParaRPr>
          </a:p>
          <a:p>
            <a:r>
              <a:rPr lang="sk-SK" sz="1200" kern="1200" dirty="0">
                <a:solidFill>
                  <a:schemeClr val="tx1"/>
                </a:solidFill>
                <a:effectLst/>
                <a:latin typeface="+mn-lt"/>
              </a:rPr>
              <a:t>Ak sa má tento obrázok vymeniť, uistite sa, že nový obrázok spĺňa nasledujúce kritériá: </a:t>
            </a:r>
            <a:endParaRPr lang="sk-SK" dirty="0"/>
          </a:p>
          <a:p>
            <a:pPr marL="628650" lvl="1" indent="-171450">
              <a:buFont typeface="Arial"/>
              <a:buChar char="•"/>
            </a:pPr>
            <a:r>
              <a:rPr lang="sk-SK" sz="1200" kern="1200" dirty="0">
                <a:solidFill>
                  <a:schemeClr val="tx1"/>
                </a:solidFill>
                <a:effectLst/>
                <a:latin typeface="+mn-lt"/>
              </a:rPr>
              <a:t>Zobrazuje mužov aj ženy </a:t>
            </a:r>
          </a:p>
          <a:p>
            <a:pPr marL="628650" lvl="1" indent="-171450">
              <a:buFont typeface="Arial"/>
              <a:buChar char="•"/>
            </a:pPr>
            <a:r>
              <a:rPr lang="sk-SK" sz="1200" kern="1200" dirty="0">
                <a:solidFill>
                  <a:schemeClr val="tx1"/>
                </a:solidFill>
                <a:effectLst/>
                <a:latin typeface="+mn-lt"/>
              </a:rPr>
              <a:t>Zobrazuje účastníkov, ako si užívajú pohodu </a:t>
            </a:r>
            <a:endParaRPr lang="sk-SK" dirty="0">
              <a:effectLst/>
            </a:endParaRPr>
          </a:p>
          <a:p>
            <a:pPr marL="628650" lvl="1" indent="-171450">
              <a:buFont typeface="Arial"/>
              <a:buChar char="•"/>
            </a:pPr>
            <a:r>
              <a:rPr lang="sk-SK" sz="1200" kern="1200" dirty="0">
                <a:solidFill>
                  <a:schemeClr val="tx1"/>
                </a:solidFill>
                <a:effectLst/>
                <a:latin typeface="+mn-lt"/>
              </a:rPr>
              <a:t>Zobrazuje skupinu ľudí, nielen jednotlivcov </a:t>
            </a:r>
          </a:p>
          <a:p>
            <a:endParaRPr lang="sk-SK" b="1" u="sng" dirty="0"/>
          </a:p>
          <a:p>
            <a:r>
              <a:rPr lang="sk-SK" b="1" u="sng" dirty="0"/>
              <a:t>Autorské práva 2017: </a:t>
            </a:r>
          </a:p>
          <a:p>
            <a:r>
              <a:rPr lang="sk-SK" sz="1200" kern="1200" dirty="0">
                <a:solidFill>
                  <a:schemeClr val="tx1"/>
                </a:solidFill>
                <a:effectLst/>
                <a:latin typeface="+mn-lt"/>
              </a:rPr>
              <a:t>Táto prezentácia sa poskytuje na základe licencie, nepredáva sa. Nesmiete kopírovať, upravovať, pripravovať odvodené diela, distribuovať, verejne zobrazovať, predávať ani používať tento obsah na komerčné účely bez predchádzajúceho výslovného písomného súhlasu spoločnosti Microsoft Corporation. </a:t>
            </a:r>
          </a:p>
          <a:p>
            <a:r>
              <a:rPr lang="sk-SK" sz="1200" kern="1200" dirty="0">
                <a:solidFill>
                  <a:schemeClr val="tx1"/>
                </a:solidFill>
                <a:effectLst/>
                <a:latin typeface="+mn-lt"/>
              </a:rPr>
              <a:t> </a:t>
            </a:r>
          </a:p>
          <a:p>
            <a:r>
              <a:rPr lang="sk-SK" sz="1200" kern="1200" dirty="0">
                <a:solidFill>
                  <a:schemeClr val="tx1"/>
                </a:solidFill>
                <a:effectLst/>
                <a:latin typeface="+mn-lt"/>
              </a:rPr>
              <a:t>Táto prezentácia sa poskytuje tak, „ako je“. Spoločnosť Microsoft neposkytuje žiadne záruky, či už výslovné alebo implicitné. Informácie a názory uvedené v tejto prezentácii vrátane URL adries a ďalších odkazov na webové lokality sa môžu zmeniť bez predchádzajúceho upozornenia. </a:t>
            </a:r>
          </a:p>
          <a:p>
            <a:r>
              <a:rPr lang="sk-SK" sz="1200" kern="1200" dirty="0">
                <a:solidFill>
                  <a:schemeClr val="tx1"/>
                </a:solidFill>
                <a:effectLst/>
                <a:latin typeface="+mn-lt"/>
              </a:rPr>
              <a:t> </a:t>
            </a:r>
          </a:p>
          <a:p>
            <a:r>
              <a:rPr lang="sk-SK" sz="1200" kern="1200" dirty="0">
                <a:solidFill>
                  <a:schemeClr val="tx1"/>
                </a:solidFill>
                <a:effectLst/>
                <a:latin typeface="+mn-lt"/>
              </a:rPr>
              <a:t>Niektoré príklady uvedené v tomto materiáli sú uvedené len na ilustráciu a sú fiktívne. Akákoľvek súvislosť alebo spojenie sú čisto náhodné. </a:t>
            </a:r>
          </a:p>
          <a:p>
            <a:r>
              <a:rPr lang="sk-SK" sz="1200" kern="1200" dirty="0">
                <a:solidFill>
                  <a:schemeClr val="tx1"/>
                </a:solidFill>
                <a:effectLst/>
                <a:latin typeface="+mn-lt"/>
              </a:rPr>
              <a:t> </a:t>
            </a:r>
          </a:p>
          <a:p>
            <a:r>
              <a:rPr lang="sk-SK" sz="1200" kern="1200" dirty="0">
                <a:solidFill>
                  <a:schemeClr val="tx1"/>
                </a:solidFill>
                <a:effectLst/>
                <a:latin typeface="+mn-lt"/>
              </a:rPr>
              <a:t>Túto prezentáciu môžete použiť na osobné účely, ako aj v učebniach a pre študentov v rámci podujatí organizácie code.org a ďalších podujatí zameraných na programovanie. Táto prezentácia neposkytuje žiadne zákonné práva na žiadne duševné vlastníctvo pre žiaden produkt spoločnosti Microsoft. </a:t>
            </a:r>
          </a:p>
          <a:p>
            <a:r>
              <a:rPr lang="sk-SK" sz="1200" kern="1200" dirty="0">
                <a:solidFill>
                  <a:schemeClr val="tx1"/>
                </a:solidFill>
                <a:effectLst/>
                <a:latin typeface="+mn-lt"/>
              </a:rPr>
              <a:t> </a:t>
            </a:r>
          </a:p>
          <a:p>
            <a:r>
              <a:rPr lang="sk-SK" sz="1200" kern="1200" dirty="0">
                <a:solidFill>
                  <a:schemeClr val="tx1"/>
                </a:solidFill>
                <a:effectLst/>
                <a:latin typeface="+mn-lt"/>
              </a:rPr>
              <a:t>Microsoft a ochranné známky uvedené na stránke </a:t>
            </a:r>
            <a:r>
              <a:rPr lang="en-US" sz="1200" kern="1200" dirty="0">
                <a:solidFill>
                  <a:schemeClr val="tx1"/>
                </a:solidFill>
                <a:effectLst/>
                <a:latin typeface="+mn-lt"/>
                <a:ea typeface="+mn-ea"/>
                <a:cs typeface="+mn-cs"/>
                <a:hlinkClick r:id="rId3"/>
              </a:rPr>
              <a:t>http://www.microsoft.com/en-us/legal/intellectualproperty/trademarks/en-us.aspx </a:t>
            </a:r>
            <a:r>
              <a:rPr lang="sk-SK" sz="1200" kern="1200" dirty="0">
                <a:solidFill>
                  <a:schemeClr val="tx1"/>
                </a:solidFill>
                <a:effectLst/>
                <a:latin typeface="+mn-lt"/>
              </a:rPr>
              <a:t>sú ochrannými známkami skupiny spoločností Microsoft. Všetky ďalšie ochranné známky sú majetkom príslušných vlastníkov.</a:t>
            </a:r>
          </a:p>
          <a:p>
            <a:endParaRPr lang="sk-SK" b="1" u="sng" dirty="0"/>
          </a:p>
          <a:p>
            <a:pPr marL="0" marR="0" lvl="0" indent="0" algn="l" defTabSz="713203" rtl="0" eaLnBrk="1" fontAlgn="auto" latinLnBrk="0" hangingPunct="1">
              <a:lnSpc>
                <a:spcPct val="100000"/>
              </a:lnSpc>
              <a:spcBef>
                <a:spcPts val="0"/>
              </a:spcBef>
              <a:spcAft>
                <a:spcPts val="0"/>
              </a:spcAft>
              <a:buClrTx/>
              <a:buSzTx/>
              <a:buFontTx/>
              <a:buNone/>
              <a:tabLst/>
              <a:defRPr/>
            </a:pPr>
            <a:r>
              <a:rPr kumimoji="0" lang="sk-SK" sz="1200" b="0" i="0" u="none" strike="noStrike" kern="1200" cap="none" spc="0" normalizeH="0" baseline="0" noProof="0" dirty="0">
                <a:ln>
                  <a:noFill/>
                </a:ln>
                <a:solidFill>
                  <a:prstClr val="black"/>
                </a:solidFill>
                <a:effectLst/>
                <a:uLnTx/>
                <a:uFillTx/>
                <a:latin typeface="+mn-lt"/>
              </a:rPr>
              <a:t>© Code.org, 201</a:t>
            </a:r>
            <a:r>
              <a:rPr kumimoji="0" lang="en-US" sz="1200" b="0" i="0" u="none" strike="noStrike" kern="1200" cap="none" spc="0" normalizeH="0" baseline="0" noProof="0" dirty="0">
                <a:ln>
                  <a:noFill/>
                </a:ln>
                <a:solidFill>
                  <a:prstClr val="black"/>
                </a:solidFill>
                <a:effectLst/>
                <a:uLnTx/>
                <a:uFillTx/>
                <a:latin typeface="+mn-lt"/>
              </a:rPr>
              <a:t>7</a:t>
            </a:r>
            <a:r>
              <a:rPr kumimoji="0" lang="sk-SK" sz="1200" b="0" i="0" u="none" strike="noStrike" kern="1200" cap="none" spc="0" normalizeH="0" baseline="0" noProof="0" dirty="0">
                <a:ln>
                  <a:noFill/>
                </a:ln>
                <a:solidFill>
                  <a:prstClr val="black"/>
                </a:solidFill>
                <a:effectLst/>
                <a:uLnTx/>
                <a:uFillTx/>
                <a:latin typeface="+mn-lt"/>
              </a:rPr>
              <a:t>. Code.org®, logo CODE a Hour of Code® sú ochranné známky spoločnosti Code.org</a:t>
            </a:r>
            <a:endParaRPr kumimoji="0" lang="sk-SK"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endParaRPr kumimoji="0" lang="sk-SK"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r>
              <a:rPr kumimoji="0" lang="sk-SK" sz="1200" b="0" i="0" u="none" strike="noStrike" kern="1200" cap="none" spc="0" normalizeH="0" baseline="0" noProof="0" dirty="0">
                <a:ln>
                  <a:noFill/>
                </a:ln>
                <a:solidFill>
                  <a:prstClr val="black"/>
                </a:solidFill>
                <a:effectLst/>
                <a:uLnTx/>
                <a:uFillTx/>
                <a:latin typeface="+mn-lt"/>
              </a:rPr>
              <a:t>Mojang © 201</a:t>
            </a:r>
            <a:r>
              <a:rPr kumimoji="0" lang="en-US" sz="1200" b="0" i="0" u="none" strike="noStrike" kern="1200" cap="none" spc="0" normalizeH="0" baseline="0" noProof="0" dirty="0">
                <a:ln>
                  <a:noFill/>
                </a:ln>
                <a:solidFill>
                  <a:prstClr val="black"/>
                </a:solidFill>
                <a:effectLst/>
                <a:uLnTx/>
                <a:uFillTx/>
                <a:latin typeface="+mn-lt"/>
              </a:rPr>
              <a:t>7</a:t>
            </a:r>
            <a:r>
              <a:rPr kumimoji="0" lang="sk-SK" sz="1200" b="0" i="0" u="none" strike="noStrike" kern="1200" cap="none" spc="0" normalizeH="0" baseline="0" noProof="0" dirty="0">
                <a:ln>
                  <a:noFill/>
                </a:ln>
                <a:solidFill>
                  <a:prstClr val="black"/>
                </a:solidFill>
                <a:effectLst/>
                <a:uLnTx/>
                <a:uFillTx/>
                <a:latin typeface="+mn-lt"/>
              </a:rPr>
              <a:t>. Minecraft je ochranná známka spoločnosti Mojang AB.</a:t>
            </a:r>
          </a:p>
          <a:p>
            <a:pPr marL="0" marR="0" lvl="0" indent="0" algn="l" defTabSz="713203" rtl="0" eaLnBrk="1" fontAlgn="auto" latinLnBrk="0" hangingPunct="1">
              <a:lnSpc>
                <a:spcPct val="100000"/>
              </a:lnSpc>
              <a:spcBef>
                <a:spcPts val="0"/>
              </a:spcBef>
              <a:spcAft>
                <a:spcPts val="0"/>
              </a:spcAft>
              <a:buClrTx/>
              <a:buSzTx/>
              <a:buFontTx/>
              <a:buNone/>
              <a:tabLst/>
              <a:defRPr/>
            </a:pPr>
            <a:endParaRPr kumimoji="0" lang="sk-SK"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r>
              <a:rPr kumimoji="0" lang="sk-SK" sz="1200" b="0" i="0" u="none" strike="noStrike" kern="1200" cap="none" spc="0" normalizeH="0" baseline="0" noProof="0" dirty="0">
                <a:ln>
                  <a:noFill/>
                </a:ln>
                <a:solidFill>
                  <a:prstClr val="black"/>
                </a:solidFill>
                <a:effectLst/>
                <a:uLnTx/>
                <a:uFillTx/>
                <a:latin typeface="+mn-lt"/>
              </a:rPr>
              <a:t>© 201</a:t>
            </a:r>
            <a:r>
              <a:rPr kumimoji="0" lang="en-US" sz="1200" b="0" i="0" u="none" strike="noStrike" kern="1200" cap="none" spc="0" normalizeH="0" baseline="0" noProof="0" dirty="0">
                <a:ln>
                  <a:noFill/>
                </a:ln>
                <a:solidFill>
                  <a:prstClr val="black"/>
                </a:solidFill>
                <a:effectLst/>
                <a:uLnTx/>
                <a:uFillTx/>
                <a:latin typeface="+mn-lt"/>
              </a:rPr>
              <a:t>7</a:t>
            </a:r>
            <a:r>
              <a:rPr kumimoji="0" lang="sk-SK" sz="1200" b="0" i="0" u="none" strike="noStrike" kern="1200" cap="none" spc="0" normalizeH="0" baseline="0" noProof="0" dirty="0">
                <a:ln>
                  <a:noFill/>
                </a:ln>
                <a:solidFill>
                  <a:prstClr val="black"/>
                </a:solidFill>
                <a:effectLst/>
                <a:uLnTx/>
                <a:uFillTx/>
                <a:latin typeface="+mn-lt"/>
              </a:rPr>
              <a:t> Microsoft Corporation. Všetky práva vyhradené.</a:t>
            </a:r>
          </a:p>
          <a:p>
            <a:pPr marL="457200" lvl="1" indent="0">
              <a:buFont typeface="Arial"/>
              <a:buNone/>
            </a:pPr>
            <a:endParaRPr lang="sk-SK"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20</a:t>
            </a:fld>
            <a:endParaRPr lang="sk-SK"/>
          </a:p>
        </p:txBody>
      </p:sp>
    </p:spTree>
    <p:extLst>
      <p:ext uri="{BB962C8B-B14F-4D97-AF65-F5344CB8AC3E}">
        <p14:creationId xmlns:p14="http://schemas.microsoft.com/office/powerpoint/2010/main" val="29047664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k-SK" b="1" u="sng" dirty="0"/>
              <a:t>CIEĽ SNÍMKY:</a:t>
            </a:r>
          </a:p>
          <a:p>
            <a:endParaRPr lang="sk-SK" b="1" u="sng"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sk-SK" dirty="0"/>
              <a:t>Nadchnúť mladých ľudí pre kurz </a:t>
            </a:r>
            <a:r>
              <a:rPr lang="sk-SK" sz="1200" dirty="0">
                <a:solidFill>
                  <a:schemeClr val="bg1"/>
                </a:solidFill>
                <a:latin typeface="Segoe UI Light" panose="020B0502040204020203" pitchFamily="34" charset="0"/>
              </a:rPr>
              <a:t>Hour of Code™</a:t>
            </a:r>
            <a:r>
              <a:rPr lang="sk-SK" dirty="0"/>
              <a:t>.</a:t>
            </a:r>
            <a:endParaRPr lang="sk-SK" b="1" u="sng" dirty="0"/>
          </a:p>
          <a:p>
            <a:endParaRPr lang="sk-SK" b="1" u="sng" dirty="0"/>
          </a:p>
          <a:p>
            <a:r>
              <a:rPr lang="sk-SK" b="1" u="sng" dirty="0"/>
              <a:t>POKYNY K OBRÁZKU NA TEJTO SNÍMKE:</a:t>
            </a:r>
            <a:endParaRPr lang="sk-SK" sz="1200" u="sng" kern="1200" dirty="0">
              <a:solidFill>
                <a:schemeClr val="tx1"/>
              </a:solidFill>
              <a:effectLst/>
              <a:latin typeface="+mn-lt"/>
              <a:ea typeface="+mn-ea"/>
              <a:cs typeface="+mn-cs"/>
            </a:endParaRPr>
          </a:p>
          <a:p>
            <a:endParaRPr lang="sk-SK" sz="1200" kern="1200" dirty="0">
              <a:solidFill>
                <a:schemeClr val="tx1"/>
              </a:solidFill>
              <a:effectLst/>
              <a:latin typeface="+mn-lt"/>
              <a:ea typeface="+mn-ea"/>
              <a:cs typeface="+mn-cs"/>
            </a:endParaRPr>
          </a:p>
          <a:p>
            <a:r>
              <a:rPr lang="sk-SK" dirty="0"/>
              <a:t>Video by sa malo prehrať automaticky. </a:t>
            </a:r>
          </a:p>
          <a:p>
            <a:endParaRPr lang="sk-SK" dirty="0"/>
          </a:p>
          <a:p>
            <a:pPr marL="0" marR="0" indent="0" algn="l" defTabSz="914400" rtl="0" eaLnBrk="1" fontAlgn="auto" latinLnBrk="0" hangingPunct="1">
              <a:lnSpc>
                <a:spcPct val="100000"/>
              </a:lnSpc>
              <a:spcBef>
                <a:spcPts val="0"/>
              </a:spcBef>
              <a:spcAft>
                <a:spcPts val="0"/>
              </a:spcAft>
              <a:buClrTx/>
              <a:buSzTx/>
              <a:buFontTx/>
              <a:buNone/>
              <a:tabLst/>
              <a:defRPr/>
            </a:pPr>
            <a:r>
              <a:rPr lang="sk-SK" sz="1200" kern="1200" dirty="0">
                <a:solidFill>
                  <a:schemeClr val="tx1"/>
                </a:solidFill>
                <a:effectLst/>
                <a:latin typeface="+mn-lt"/>
              </a:rPr>
              <a:t>Ak chcete zmeniť jazyk alebo titulky, môžete tak urobiť použitím nižšie uvedeného prepojenia a kliknutím na ozubené koliesko Nastavenia v pravom dolnom rohu videa. Ak to urobíte, možno budete musieť prepojenie vložiť znova: https://www.youtube.com/watch?t=1&amp;v=2DxWIxec6yo</a:t>
            </a:r>
          </a:p>
          <a:p>
            <a:pPr marL="0" marR="0" indent="0" algn="l" defTabSz="914400" rtl="0" eaLnBrk="1" fontAlgn="auto" latinLnBrk="0" hangingPunct="1">
              <a:lnSpc>
                <a:spcPct val="100000"/>
              </a:lnSpc>
              <a:spcBef>
                <a:spcPts val="0"/>
              </a:spcBef>
              <a:spcAft>
                <a:spcPts val="0"/>
              </a:spcAft>
              <a:buClrTx/>
              <a:buSzTx/>
              <a:buFontTx/>
              <a:buNone/>
              <a:tabLst/>
              <a:defRPr/>
            </a:pPr>
            <a:endParaRPr lang="sk-SK"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sk-SK"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sk-SK" sz="1200" kern="1200" dirty="0">
                <a:solidFill>
                  <a:schemeClr val="tx1"/>
                </a:solidFill>
                <a:effectLst/>
                <a:latin typeface="+mn-lt"/>
              </a:rPr>
              <a:t>Ďalšie videá nájdete na lokalite code.org a môžete ich nahradiť, ak hľadáte pre svoje publikum iný obsah.</a:t>
            </a:r>
          </a:p>
          <a:p>
            <a:pPr marL="0" marR="0" indent="0" algn="l" defTabSz="914400" rtl="0" eaLnBrk="1" fontAlgn="auto" latinLnBrk="0" hangingPunct="1">
              <a:lnSpc>
                <a:spcPct val="100000"/>
              </a:lnSpc>
              <a:spcBef>
                <a:spcPts val="0"/>
              </a:spcBef>
              <a:spcAft>
                <a:spcPts val="0"/>
              </a:spcAft>
              <a:buClrTx/>
              <a:buSzTx/>
              <a:buFontTx/>
              <a:buNone/>
              <a:tabLst/>
              <a:defRPr/>
            </a:pPr>
            <a:endParaRPr lang="sk-SK"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3</a:t>
            </a:fld>
            <a:endParaRPr lang="sk-SK"/>
          </a:p>
        </p:txBody>
      </p:sp>
    </p:spTree>
    <p:extLst>
      <p:ext uri="{BB962C8B-B14F-4D97-AF65-F5344CB8AC3E}">
        <p14:creationId xmlns:p14="http://schemas.microsoft.com/office/powerpoint/2010/main" val="3842005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VZOROVÝ SKRIPT:</a:t>
            </a:r>
          </a:p>
          <a:p>
            <a:endParaRPr lang="sk-SK" sz="1200" kern="1200" dirty="0">
              <a:solidFill>
                <a:schemeClr val="tx1"/>
              </a:solidFill>
              <a:effectLst/>
              <a:latin typeface="+mn-lt"/>
              <a:ea typeface="+mn-ea"/>
              <a:cs typeface="+mn-cs"/>
            </a:endParaRPr>
          </a:p>
          <a:p>
            <a:r>
              <a:rPr lang="sk-SK" b="0" u="none" dirty="0"/>
              <a:t>„Čo vám napadne, keď počujete slová kód a programovanie? Ide o nejaké tajomstvá, napríklad tajný kód? Akí ľudia si myslíte, že programujú? Popustite uzdu svojej fantázii!“</a:t>
            </a:r>
            <a:endParaRPr lang="sk-SK" sz="1200" kern="1200" dirty="0">
              <a:solidFill>
                <a:schemeClr val="tx1"/>
              </a:solidFill>
              <a:effectLst/>
              <a:latin typeface="+mn-lt"/>
              <a:ea typeface="+mn-ea"/>
              <a:cs typeface="+mn-cs"/>
            </a:endParaRPr>
          </a:p>
          <a:p>
            <a:endParaRPr lang="sk-SK"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CIEĽ SNÍMKY:</a:t>
            </a:r>
            <a:r>
              <a:rPr lang="sk-SK"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sk-SK" b="0" u="none"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sk-SK" b="0" u="none" baseline="0" dirty="0"/>
              <a:t>Táto snímka má uvoľniť atmosféru.</a:t>
            </a:r>
          </a:p>
          <a:p>
            <a:pPr marL="0" marR="0" indent="0" algn="l" defTabSz="914400" rtl="0" eaLnBrk="1" fontAlgn="auto" latinLnBrk="0" hangingPunct="1">
              <a:lnSpc>
                <a:spcPct val="100000"/>
              </a:lnSpc>
              <a:spcBef>
                <a:spcPts val="0"/>
              </a:spcBef>
              <a:spcAft>
                <a:spcPts val="0"/>
              </a:spcAft>
              <a:buClrTx/>
              <a:buSzTx/>
              <a:buFontTx/>
              <a:buNone/>
              <a:tabLst/>
              <a:defRPr/>
            </a:pPr>
            <a:endParaRPr lang="sk-SK" b="0" u="none" baseline="0" dirty="0"/>
          </a:p>
          <a:p>
            <a:pPr>
              <a:defRPr/>
            </a:pPr>
            <a:r>
              <a:rPr lang="sk-SK" kern="1200" dirty="0">
                <a:effectLst/>
                <a:latin typeface="+mn-lt"/>
              </a:rPr>
              <a:t>Je pravdepodobné, že deti nebudú mať na tieto otázky </a:t>
            </a:r>
            <a:r>
              <a:rPr lang="sk-SK" dirty="0"/>
              <a:t>skutočnú odpoveď, </a:t>
            </a:r>
            <a:r>
              <a:rPr lang="sk-SK" kern="1200" dirty="0">
                <a:effectLst/>
                <a:latin typeface="+mn-lt"/>
              </a:rPr>
              <a:t>ale</a:t>
            </a:r>
            <a:r>
              <a:rPr lang="sk-SK" dirty="0"/>
              <a:t> tieto </a:t>
            </a:r>
            <a:r>
              <a:rPr lang="sk-SK" kern="1200" baseline="0" dirty="0">
                <a:effectLst/>
                <a:latin typeface="+mn-lt"/>
              </a:rPr>
              <a:t>otázky </a:t>
            </a:r>
            <a:r>
              <a:rPr lang="sk-SK" dirty="0"/>
              <a:t>majú </a:t>
            </a:r>
            <a:r>
              <a:rPr lang="sk-SK" kern="1200" baseline="0" dirty="0">
                <a:effectLst/>
                <a:latin typeface="+mn-lt"/>
              </a:rPr>
              <a:t>viesť </a:t>
            </a:r>
            <a:r>
              <a:rPr lang="sk-SK" dirty="0"/>
              <a:t>k diskusii v miestnosti a zisťovať, aké zažité predstavy môžu mať mladí ľudia o programovaní.</a:t>
            </a:r>
            <a:r>
              <a:rPr lang="sk-SK" b="0" u="none" baseline="0" dirty="0"/>
              <a:t> </a:t>
            </a:r>
            <a:r>
              <a:rPr lang="sk-SK" kern="1200" dirty="0">
                <a:effectLst/>
                <a:latin typeface="+mn-lt"/>
              </a:rPr>
              <a:t>Dbajte na to, aby bola konverzácia zábavná a aby bolo všetkým jasné, že nepoznať odpovede je v poriadku. Na ďalšej snímke zmeníme akékoľvek nesprávne predstavy o programovaní, aby sme uviedli pohľad účastníkov na správnu mieru predtým, než sa pustíme do kurzov.</a:t>
            </a:r>
            <a:r>
              <a:rPr lang="sk-SK" dirty="0"/>
              <a:t> </a:t>
            </a:r>
            <a:endParaRPr lang="sk-SK" b="1" u="sng" dirty="0"/>
          </a:p>
          <a:p>
            <a:endParaRPr lang="sk-SK" b="1" dirty="0"/>
          </a:p>
          <a:p>
            <a:endParaRPr lang="sk-SK" dirty="0"/>
          </a:p>
        </p:txBody>
      </p:sp>
      <p:sp>
        <p:nvSpPr>
          <p:cNvPr id="4" name="Slide Number Placeholder 3"/>
          <p:cNvSpPr>
            <a:spLocks noGrp="1"/>
          </p:cNvSpPr>
          <p:nvPr>
            <p:ph type="sldNum" sz="quarter" idx="10"/>
          </p:nvPr>
        </p:nvSpPr>
        <p:spPr/>
        <p:txBody>
          <a:bodyPr/>
          <a:lstStyle/>
          <a:p>
            <a:fld id="{88F0EC2C-E6BA-F248-9EDA-113245C923E1}" type="slidenum">
              <a:rPr lang="en-US" smtClean="0"/>
              <a:t>4</a:t>
            </a:fld>
            <a:endParaRPr lang="sk-SK"/>
          </a:p>
        </p:txBody>
      </p:sp>
    </p:spTree>
    <p:extLst>
      <p:ext uri="{BB962C8B-B14F-4D97-AF65-F5344CB8AC3E}">
        <p14:creationId xmlns:p14="http://schemas.microsoft.com/office/powerpoint/2010/main" val="13476581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VZOROVÝ SKRIPT:</a:t>
            </a:r>
            <a:endParaRPr lang="sk-SK" b="0" u="none" dirty="0"/>
          </a:p>
          <a:p>
            <a:endParaRPr lang="sk-SK" b="0" u="none" dirty="0"/>
          </a:p>
          <a:p>
            <a:r>
              <a:rPr lang="sk-SK" b="0" u="none" dirty="0"/>
              <a:t>„Porozprávajme sa o tom, čo programovanie v </a:t>
            </a:r>
            <a:r>
              <a:rPr lang="sk-SK" b="0" i="1" u="none" dirty="0"/>
              <a:t>skutočnosti</a:t>
            </a:r>
            <a:r>
              <a:rPr lang="sk-SK" b="0" u="none" dirty="0"/>
              <a:t> je.“</a:t>
            </a:r>
          </a:p>
          <a:p>
            <a:endParaRPr lang="sk-SK" sz="1200" b="0" u="none" kern="1200" dirty="0">
              <a:solidFill>
                <a:schemeClr val="tx1"/>
              </a:solidFill>
              <a:effectLst/>
              <a:latin typeface="+mn-lt"/>
              <a:ea typeface="+mn-ea"/>
              <a:cs typeface="+mn-cs"/>
            </a:endParaRPr>
          </a:p>
          <a:p>
            <a:r>
              <a:rPr lang="sk-SK" b="1" u="sng" dirty="0"/>
              <a:t>CIEĽ SNÍMKY:</a:t>
            </a:r>
          </a:p>
          <a:p>
            <a:endParaRPr lang="sk-SK" b="1" u="sng" dirty="0"/>
          </a:p>
          <a:p>
            <a:r>
              <a:rPr lang="sk-SK" b="0" u="none" dirty="0"/>
              <a:t>Cieľom snímok 5 až 7 je zrozumiteľným spôsobom vysvetliť, čo je programovanie.</a:t>
            </a:r>
          </a:p>
          <a:p>
            <a:endParaRPr lang="sk-SK" b="1" dirty="0"/>
          </a:p>
          <a:p>
            <a:endParaRPr lang="sk-SK"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5</a:t>
            </a:fld>
            <a:endParaRPr lang="sk-SK"/>
          </a:p>
        </p:txBody>
      </p:sp>
    </p:spTree>
    <p:extLst>
      <p:ext uri="{BB962C8B-B14F-4D97-AF65-F5344CB8AC3E}">
        <p14:creationId xmlns:p14="http://schemas.microsoft.com/office/powerpoint/2010/main" val="1471466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VZOROVÝ SKRIPT:</a:t>
            </a:r>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dirty="0"/>
          </a:p>
          <a:p>
            <a:r>
              <a:rPr lang="sk-SK" b="0" dirty="0"/>
              <a:t>„Programovanie je jazyk, ktorý ľudia používajú na zadávanie pokynov technológiám, </a:t>
            </a:r>
            <a:r>
              <a:rPr lang="sk-SK" sz="1200" b="0" baseline="0" dirty="0">
                <a:latin typeface="Segoe Pro Light" charset="0"/>
              </a:rPr>
              <a:t>aby mohli technológie vykonať to, čo sa od nich požaduje</a:t>
            </a:r>
            <a:r>
              <a:rPr lang="sk-SK" b="0" dirty="0"/>
              <a:t>.</a:t>
            </a:r>
            <a:r>
              <a:rPr lang="sk-SK" sz="1200" b="0" baseline="0" dirty="0">
                <a:latin typeface="Segoe Pro Light" charset="0"/>
              </a:rPr>
              <a:t> Môžete ho použiť na vytvorenie toľkých nádherných vecí!“</a:t>
            </a:r>
            <a:endParaRPr lang="sk-SK" sz="1200" baseline="0" dirty="0">
              <a:latin typeface="Segoe Pro Light" charset="0"/>
              <a:ea typeface="Segoe Pro Light" charset="0"/>
              <a:cs typeface="Segoe Pro Light" charset="0"/>
            </a:endParaRPr>
          </a:p>
          <a:p>
            <a:endParaRPr lang="sk-SK" b="1" u="sng" dirty="0"/>
          </a:p>
          <a:p>
            <a:endParaRPr lang="sk-SK" b="1" dirty="0"/>
          </a:p>
          <a:p>
            <a:endParaRPr lang="sk-SK" sz="1200" dirty="0">
              <a:latin typeface="Segoe Pro Light" charset="0"/>
              <a:ea typeface="Segoe Pro Light" charset="0"/>
              <a:cs typeface="Segoe Pro Light" charset="0"/>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6</a:t>
            </a:fld>
            <a:endParaRPr lang="sk-SK"/>
          </a:p>
        </p:txBody>
      </p:sp>
    </p:spTree>
    <p:extLst>
      <p:ext uri="{BB962C8B-B14F-4D97-AF65-F5344CB8AC3E}">
        <p14:creationId xmlns:p14="http://schemas.microsoft.com/office/powerpoint/2010/main" val="1166612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dirty="0"/>
              <a:t>VZOROVÝ SKRIPT:</a:t>
            </a:r>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dirty="0"/>
          </a:p>
          <a:p>
            <a:r>
              <a:rPr lang="sk-SK" b="0" baseline="0" dirty="0"/>
              <a:t>„Ak chceme komunikovať s počítačmi, musíme im dať príkazy v jazyku, ktorému rozumejú. Tým jazykom je kód.“ </a:t>
            </a:r>
          </a:p>
          <a:p>
            <a:endParaRPr lang="sk-SK" b="1" u="sng" dirty="0"/>
          </a:p>
          <a:p>
            <a:endParaRPr lang="sk-SK" dirty="0"/>
          </a:p>
        </p:txBody>
      </p:sp>
      <p:sp>
        <p:nvSpPr>
          <p:cNvPr id="4" name="Slide Number Placeholder 3"/>
          <p:cNvSpPr>
            <a:spLocks noGrp="1"/>
          </p:cNvSpPr>
          <p:nvPr>
            <p:ph type="sldNum" sz="quarter" idx="10"/>
          </p:nvPr>
        </p:nvSpPr>
        <p:spPr/>
        <p:txBody>
          <a:bodyPr/>
          <a:lstStyle/>
          <a:p>
            <a:fld id="{88F0EC2C-E6BA-F248-9EDA-113245C923E1}" type="slidenum">
              <a:rPr lang="en-US" smtClean="0"/>
              <a:t>7</a:t>
            </a:fld>
            <a:endParaRPr lang="sk-SK"/>
          </a:p>
        </p:txBody>
      </p:sp>
    </p:spTree>
    <p:extLst>
      <p:ext uri="{BB962C8B-B14F-4D97-AF65-F5344CB8AC3E}">
        <p14:creationId xmlns:p14="http://schemas.microsoft.com/office/powerpoint/2010/main" val="1670908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a:t>VZOROVÝ SKRIPT:</a:t>
            </a:r>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a:p>
          <a:p>
            <a:pPr marL="0" marR="0" indent="0" algn="l" defTabSz="914400" rtl="0" eaLnBrk="1" fontAlgn="auto" latinLnBrk="0" hangingPunct="1">
              <a:lnSpc>
                <a:spcPct val="100000"/>
              </a:lnSpc>
              <a:spcBef>
                <a:spcPts val="0"/>
              </a:spcBef>
              <a:spcAft>
                <a:spcPts val="0"/>
              </a:spcAft>
              <a:buClrTx/>
              <a:buSzTx/>
              <a:buFontTx/>
              <a:buNone/>
              <a:tabLst/>
              <a:defRPr/>
            </a:pPr>
            <a:r>
              <a:rPr lang="sk-SK" b="0" u="none"/>
              <a:t>„Myslíte si, že máte to, čo potrebujete na programovanie? Výborne! Myslím si to tiež!“</a:t>
            </a:r>
          </a:p>
          <a:p>
            <a:endParaRPr lang="sk-SK" b="1" u="sng"/>
          </a:p>
          <a:p>
            <a:r>
              <a:rPr lang="sk-SK" b="1" u="sng"/>
              <a:t>CIEĽ SNÍMKY:</a:t>
            </a:r>
          </a:p>
          <a:p>
            <a:endParaRPr lang="sk-SK" b="1" u="sng"/>
          </a:p>
          <a:p>
            <a:r>
              <a:rPr lang="sk-SK" b="0" u="none"/>
              <a:t>Cieľom snímok 9 až 11 je ozrejmiť, čo je potrebné na programovanie.</a:t>
            </a:r>
          </a:p>
          <a:p>
            <a:endParaRPr lang="sk-SK" b="0" u="none" baseline="0"/>
          </a:p>
          <a:p>
            <a:pPr marL="0" marR="0" indent="0" algn="l" defTabSz="914400" rtl="0" eaLnBrk="1" fontAlgn="auto" latinLnBrk="0" hangingPunct="1">
              <a:lnSpc>
                <a:spcPct val="100000"/>
              </a:lnSpc>
              <a:spcBef>
                <a:spcPts val="0"/>
              </a:spcBef>
              <a:spcAft>
                <a:spcPts val="0"/>
              </a:spcAft>
              <a:buClrTx/>
              <a:buSzTx/>
              <a:buFontTx/>
              <a:buNone/>
              <a:tabLst/>
              <a:defRPr/>
            </a:pPr>
            <a:r>
              <a:rPr lang="sk-SK" sz="1200" b="1" u="sng" kern="1200">
                <a:solidFill>
                  <a:schemeClr val="tx1"/>
                </a:solidFill>
                <a:effectLst/>
                <a:latin typeface="+mn-lt"/>
              </a:rPr>
              <a:t>POZNÁMKA MODERÁTORA:</a:t>
            </a:r>
          </a:p>
          <a:p>
            <a:pPr marL="0" marR="0" indent="0" algn="l" defTabSz="914400" rtl="0" eaLnBrk="1" fontAlgn="auto" latinLnBrk="0" hangingPunct="1">
              <a:lnSpc>
                <a:spcPct val="100000"/>
              </a:lnSpc>
              <a:spcBef>
                <a:spcPts val="0"/>
              </a:spcBef>
              <a:spcAft>
                <a:spcPts val="0"/>
              </a:spcAft>
              <a:buClrTx/>
              <a:buSzTx/>
              <a:buFontTx/>
              <a:buNone/>
              <a:tabLst/>
              <a:defRPr/>
            </a:pPr>
            <a:r>
              <a:rPr lang="sk-SK" kern="1200">
                <a:effectLst/>
                <a:latin typeface="+mn-lt"/>
              </a:rPr>
              <a:t>Deti v tejto vekovej skupine zisťujú, ako spolupracovať s ostatnými, rozvíjajú svoje tvorivé schopnosti a učia sa nové veci. Je dôležité zdôrazniť, že programovanie zahŕňa všetky tieto aktivity.</a:t>
            </a:r>
            <a:endParaRPr lang="sk-SK" b="0" u="none"/>
          </a:p>
          <a:p>
            <a:endParaRPr lang="sk-SK" b="1"/>
          </a:p>
          <a:p>
            <a:endParaRPr lang="sk-SK"/>
          </a:p>
        </p:txBody>
      </p:sp>
      <p:sp>
        <p:nvSpPr>
          <p:cNvPr id="4" name="Slide Number Placeholder 3"/>
          <p:cNvSpPr>
            <a:spLocks noGrp="1"/>
          </p:cNvSpPr>
          <p:nvPr>
            <p:ph type="sldNum" sz="quarter" idx="10"/>
          </p:nvPr>
        </p:nvSpPr>
        <p:spPr/>
        <p:txBody>
          <a:bodyPr/>
          <a:lstStyle/>
          <a:p>
            <a:fld id="{88F0EC2C-E6BA-F248-9EDA-113245C923E1}" type="slidenum">
              <a:rPr lang="en-US" smtClean="0"/>
              <a:t>8</a:t>
            </a:fld>
            <a:endParaRPr lang="sk-SK"/>
          </a:p>
        </p:txBody>
      </p:sp>
    </p:spTree>
    <p:extLst>
      <p:ext uri="{BB962C8B-B14F-4D97-AF65-F5344CB8AC3E}">
        <p14:creationId xmlns:p14="http://schemas.microsoft.com/office/powerpoint/2010/main" val="395828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k-SK" b="1" u="sng"/>
              <a:t>VZOROVÝ SKRIPT:</a:t>
            </a:r>
          </a:p>
          <a:p>
            <a:pPr marL="0" marR="0" indent="0" algn="l" defTabSz="914400" rtl="0" eaLnBrk="1" fontAlgn="auto" latinLnBrk="0" hangingPunct="1">
              <a:lnSpc>
                <a:spcPct val="100000"/>
              </a:lnSpc>
              <a:spcBef>
                <a:spcPts val="0"/>
              </a:spcBef>
              <a:spcAft>
                <a:spcPts val="0"/>
              </a:spcAft>
              <a:buClrTx/>
              <a:buSzTx/>
              <a:buFontTx/>
              <a:buNone/>
              <a:tabLst/>
              <a:defRPr/>
            </a:pPr>
            <a:endParaRPr lang="sk-SK" b="1" u="sng"/>
          </a:p>
          <a:p>
            <a:r>
              <a:rPr lang="sk-SK" b="0" baseline="0"/>
              <a:t>„Programovanie je aj riešenie problémov. </a:t>
            </a:r>
            <a:r>
              <a:rPr lang="sk-SK" sz="1200" kern="1200">
                <a:solidFill>
                  <a:schemeClr val="tx1"/>
                </a:solidFill>
                <a:effectLst/>
                <a:latin typeface="+mn-lt"/>
              </a:rPr>
              <a:t>Kód sa používa na vytváranie nových vecí, ktoré uľahčujú náš život. Keď napríklad chcete hovoriť s niekým, kto nie je nablízku, môžete mu poslať SMS správu. To je príklad použitia technológie na vyriešenie problému.“</a:t>
            </a:r>
          </a:p>
          <a:p>
            <a:endParaRPr lang="sk-SK" b="1" u="sng"/>
          </a:p>
          <a:p>
            <a:endParaRPr lang="sk-SK"/>
          </a:p>
        </p:txBody>
      </p:sp>
      <p:sp>
        <p:nvSpPr>
          <p:cNvPr id="4" name="Slide Number Placeholder 3"/>
          <p:cNvSpPr>
            <a:spLocks noGrp="1"/>
          </p:cNvSpPr>
          <p:nvPr>
            <p:ph type="sldNum" sz="quarter" idx="10"/>
          </p:nvPr>
        </p:nvSpPr>
        <p:spPr/>
        <p:txBody>
          <a:bodyPr/>
          <a:lstStyle/>
          <a:p>
            <a:fld id="{88F0EC2C-E6BA-F248-9EDA-113245C923E1}" type="slidenum">
              <a:rPr lang="en-US" smtClean="0"/>
              <a:t>9</a:t>
            </a:fld>
            <a:endParaRPr lang="sk-SK"/>
          </a:p>
        </p:txBody>
      </p:sp>
    </p:spTree>
    <p:extLst>
      <p:ext uri="{BB962C8B-B14F-4D97-AF65-F5344CB8AC3E}">
        <p14:creationId xmlns:p14="http://schemas.microsoft.com/office/powerpoint/2010/main" val="330780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2D19B59C-C004-5A44-B9CA-56741D3BB1DF}"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563372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26A87D-8AFB-9D4F-8D56-1761F024AE1B}"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605896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BFA237-96DD-B14D-9ABA-F7681A8342CD}"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20783369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ceBreaker">
    <p:bg>
      <p:bgPr>
        <a:solidFill>
          <a:srgbClr val="002060"/>
        </a:solidFill>
        <a:effectLst/>
      </p:bgPr>
    </p:bg>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600392" y="573617"/>
            <a:ext cx="7772400" cy="1135063"/>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Calibri"/>
              <a:buNone/>
              <a:defRPr sz="3333" b="1" i="0" u="none" strike="noStrike" cap="none" baseline="0">
                <a:solidFill>
                  <a:schemeClr val="tx1"/>
                </a:solidFill>
                <a:latin typeface="handy" charset="0"/>
                <a:ea typeface="Calibri"/>
                <a:cs typeface="Calibri"/>
                <a:sym typeface="Calibri"/>
              </a:defRPr>
            </a:lvl1pPr>
            <a:lvl2pPr lvl="1" indent="0">
              <a:spcBef>
                <a:spcPts val="0"/>
              </a:spcBef>
              <a:buFont typeface="Arial"/>
              <a:buNone/>
              <a:defRPr sz="1500"/>
            </a:lvl2pPr>
            <a:lvl3pPr lvl="2" indent="0">
              <a:spcBef>
                <a:spcPts val="0"/>
              </a:spcBef>
              <a:buFont typeface="Arial"/>
              <a:buNone/>
              <a:defRPr sz="1500"/>
            </a:lvl3pPr>
            <a:lvl4pPr lvl="3" indent="0">
              <a:spcBef>
                <a:spcPts val="0"/>
              </a:spcBef>
              <a:buFont typeface="Arial"/>
              <a:buNone/>
              <a:defRPr sz="1500"/>
            </a:lvl4pPr>
            <a:lvl5pPr lvl="4" indent="0">
              <a:spcBef>
                <a:spcPts val="0"/>
              </a:spcBef>
              <a:buFont typeface="Arial"/>
              <a:buNone/>
              <a:defRPr sz="1500"/>
            </a:lvl5pPr>
            <a:lvl6pPr lvl="5" indent="0">
              <a:spcBef>
                <a:spcPts val="0"/>
              </a:spcBef>
              <a:buFont typeface="Arial"/>
              <a:buNone/>
              <a:defRPr sz="1500"/>
            </a:lvl6pPr>
            <a:lvl7pPr lvl="6" indent="0">
              <a:spcBef>
                <a:spcPts val="0"/>
              </a:spcBef>
              <a:buFont typeface="Arial"/>
              <a:buNone/>
              <a:defRPr sz="1500"/>
            </a:lvl7pPr>
            <a:lvl8pPr lvl="7" indent="0">
              <a:spcBef>
                <a:spcPts val="0"/>
              </a:spcBef>
              <a:buFont typeface="Arial"/>
              <a:buNone/>
              <a:defRPr sz="1500"/>
            </a:lvl8pPr>
            <a:lvl9pPr lvl="8" indent="0">
              <a:spcBef>
                <a:spcPts val="0"/>
              </a:spcBef>
              <a:buFont typeface="Arial"/>
              <a:buNone/>
              <a:defRPr sz="1500"/>
            </a:lvl9pPr>
          </a:lstStyle>
          <a:p>
            <a:endParaRPr/>
          </a:p>
        </p:txBody>
      </p:sp>
      <p:sp>
        <p:nvSpPr>
          <p:cNvPr id="3" name="Picture Placeholder 2"/>
          <p:cNvSpPr>
            <a:spLocks noGrp="1"/>
          </p:cNvSpPr>
          <p:nvPr>
            <p:ph type="pic" sz="quarter" idx="10"/>
          </p:nvPr>
        </p:nvSpPr>
        <p:spPr>
          <a:xfrm>
            <a:off x="0" y="2362730"/>
            <a:ext cx="9144000" cy="3352271"/>
          </a:xfrm>
        </p:spPr>
        <p:txBody>
          <a:bodyPr/>
          <a:lstStyle/>
          <a:p>
            <a:endParaRPr lang="en-US"/>
          </a:p>
        </p:txBody>
      </p:sp>
    </p:spTree>
    <p:extLst>
      <p:ext uri="{BB962C8B-B14F-4D97-AF65-F5344CB8AC3E}">
        <p14:creationId xmlns:p14="http://schemas.microsoft.com/office/powerpoint/2010/main" val="3785090398"/>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E5E533D-FE8A-294E-AED5-BA52B60DE48C}"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339401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A16C25-8D9F-824D-A099-76B21120BAD2}"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596746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521354"/>
            <a:ext cx="38862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521354"/>
            <a:ext cx="38862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C12BCF-67E0-1648-B4C3-2FAD8AC0B233}" type="datetime1">
              <a:rPr lang="en-US" smtClean="0"/>
              <a:t>10/31/2017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769155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935DDAC-65DB-234E-9294-8A49E7113294}" type="datetime1">
              <a:rPr lang="en-US" smtClean="0"/>
              <a:t>10/31/2017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489795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08BFDCA-01B5-014B-A3F0-BB00078DC65D}" type="datetime1">
              <a:rPr lang="en-US" smtClean="0"/>
              <a:t>10/31/2017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478018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8CA397-6A2E-E94F-B8C4-DDF6AF0713D9}" type="datetime1">
              <a:rPr lang="en-US" smtClean="0"/>
              <a:t>10/31/2017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119164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6B3C0862-0501-834F-846E-3C6395BB2B9E}" type="datetime1">
              <a:rPr lang="en-US" smtClean="0"/>
              <a:t>10/31/2017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2137231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BDBA573-475B-4B42-AD33-5C1A4303AB89}" type="datetime1">
              <a:rPr lang="en-US" smtClean="0"/>
              <a:t>10/31/2017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640004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67E46FF7-969A-CE48-B675-E97143700550}" type="datetime1">
              <a:rPr lang="en-US" smtClean="0"/>
              <a:t>10/31/2017</a:t>
            </a:fld>
            <a:endParaRPr lang="en-US"/>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697781E3-FF4B-EC42-A17F-8D66E4334D12}" type="slidenum">
              <a:rPr lang="en-US" smtClean="0"/>
              <a:t>‹#›</a:t>
            </a:fld>
            <a:endParaRPr lang="en-US"/>
          </a:p>
        </p:txBody>
      </p:sp>
    </p:spTree>
    <p:extLst>
      <p:ext uri="{BB962C8B-B14F-4D97-AF65-F5344CB8AC3E}">
        <p14:creationId xmlns:p14="http://schemas.microsoft.com/office/powerpoint/2010/main" val="16181529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2.xml"/><Relationship Id="rId1" Type="http://schemas.openxmlformats.org/officeDocument/2006/relationships/themeOverride" Target="../theme/themeOverride1.xml"/><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2398"/>
            <a:ext cx="9144000" cy="5719798"/>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3069"/>
            <a:ext cx="9116501" cy="5715000"/>
          </a:xfrm>
          <a:prstGeom prst="rect">
            <a:avLst/>
          </a:prstGeom>
        </p:spPr>
      </p:pic>
      <p:pic>
        <p:nvPicPr>
          <p:cNvPr id="15" name="Picture 14" descr="Microsoft" title="Microsoft"/>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559" y="169793"/>
            <a:ext cx="2956053" cy="1087365"/>
          </a:xfrm>
          <a:prstGeom prst="rect">
            <a:avLst/>
          </a:prstGeom>
        </p:spPr>
      </p:pic>
      <p:sp>
        <p:nvSpPr>
          <p:cNvPr id="8" name="Rectangle 7"/>
          <p:cNvSpPr/>
          <p:nvPr/>
        </p:nvSpPr>
        <p:spPr>
          <a:xfrm>
            <a:off x="332674" y="3924641"/>
            <a:ext cx="7118449" cy="1200329"/>
          </a:xfrm>
          <a:prstGeom prst="rect">
            <a:avLst/>
          </a:prstGeom>
        </p:spPr>
        <p:txBody>
          <a:bodyPr wrap="square">
            <a:spAutoFit/>
          </a:bodyPr>
          <a:lstStyle/>
          <a:p>
            <a:r>
              <a:rPr lang="sk-SK" sz="3600" dirty="0">
                <a:solidFill>
                  <a:schemeClr val="bg1"/>
                </a:solidFill>
                <a:latin typeface="Segoe UI Light" panose="020B0502040204020203" pitchFamily="34" charset="0"/>
              </a:rPr>
              <a:t>Víta vás</a:t>
            </a:r>
          </a:p>
          <a:p>
            <a:r>
              <a:rPr lang="sk-SK" sz="3600" dirty="0">
                <a:solidFill>
                  <a:schemeClr val="bg1"/>
                </a:solidFill>
                <a:latin typeface="Segoe UI Light" panose="020B0502040204020203" pitchFamily="34" charset="0"/>
              </a:rPr>
              <a:t>Minecraft Hour of Code</a:t>
            </a:r>
            <a:r>
              <a:rPr lang="sk-SK" sz="3600" baseline="30000" dirty="0">
                <a:solidFill>
                  <a:schemeClr val="bg1"/>
                </a:solidFill>
                <a:latin typeface="Segoe UI Light" panose="020B0502040204020203" pitchFamily="34" charset="0"/>
              </a:rPr>
              <a:t>™</a:t>
            </a:r>
            <a:endParaRPr lang="sk-SK" sz="3600" dirty="0">
              <a:solidFill>
                <a:schemeClr val="bg1"/>
              </a:solidFill>
              <a:latin typeface="Segoe UI Light" panose="020B0502040204020203" pitchFamily="34" charset="0"/>
              <a:ea typeface="Segoe Pro Light" charset="0"/>
              <a:cs typeface="Segoe UI Light" panose="020B0502040204020203" pitchFamily="34" charset="0"/>
            </a:endParaRPr>
          </a:p>
        </p:txBody>
      </p:sp>
      <p:sp>
        <p:nvSpPr>
          <p:cNvPr id="7" name="Title 6" hidden="1"/>
          <p:cNvSpPr>
            <a:spLocks noGrp="1"/>
          </p:cNvSpPr>
          <p:nvPr>
            <p:ph type="ctrTitle"/>
          </p:nvPr>
        </p:nvSpPr>
        <p:spPr/>
        <p:txBody>
          <a:bodyPr/>
          <a:lstStyle/>
          <a:p>
            <a:r>
              <a:rPr lang="sk-SK" dirty="0"/>
              <a:t>Víta vás Hour of Code™</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a:t>
            </a:fld>
            <a:endParaRPr lang="sk-SK"/>
          </a:p>
        </p:txBody>
      </p:sp>
    </p:spTree>
    <p:extLst>
      <p:ext uri="{BB962C8B-B14F-4D97-AF65-F5344CB8AC3E}">
        <p14:creationId xmlns:p14="http://schemas.microsoft.com/office/powerpoint/2010/main" val="652864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9300" y="2039112"/>
            <a:ext cx="685800" cy="685800"/>
          </a:xfrm>
          <a:prstGeom prst="rect">
            <a:avLst/>
          </a:prstGeom>
        </p:spPr>
      </p:pic>
      <p:sp>
        <p:nvSpPr>
          <p:cNvPr id="17" name="Rectangle 16"/>
          <p:cNvSpPr/>
          <p:nvPr/>
        </p:nvSpPr>
        <p:spPr>
          <a:xfrm>
            <a:off x="224592" y="2883752"/>
            <a:ext cx="4342724" cy="1200329"/>
          </a:xfrm>
          <a:prstGeom prst="rect">
            <a:avLst/>
          </a:prstGeom>
        </p:spPr>
        <p:txBody>
          <a:bodyPr wrap="square">
            <a:spAutoFit/>
          </a:bodyPr>
          <a:lstStyle/>
          <a:p>
            <a:pPr algn="ctr"/>
            <a:r>
              <a:rPr lang="sk-SK" sz="3600">
                <a:solidFill>
                  <a:schemeClr val="bg1"/>
                </a:solidFill>
                <a:latin typeface="Segoe UI Light" panose="020B0502040204020203" pitchFamily="34" charset="0"/>
              </a:rPr>
              <a:t>Používanie predstavivosti</a:t>
            </a:r>
          </a:p>
        </p:txBody>
      </p:sp>
      <p:pic>
        <p:nvPicPr>
          <p:cNvPr id="2" name="Picture 1" descr="Drsne vyzerajúci kreslený robot letí smerom hore do vzduchu" title="Drsne vyzerajúci kreslený robot letí smerom hore do vzduchu"/>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92674" y="424485"/>
            <a:ext cx="2735326" cy="4997094"/>
          </a:xfrm>
          <a:prstGeom prst="rect">
            <a:avLst/>
          </a:prstGeom>
        </p:spPr>
      </p:pic>
      <p:sp>
        <p:nvSpPr>
          <p:cNvPr id="5" name="Title 4" hidden="1"/>
          <p:cNvSpPr>
            <a:spLocks noGrp="1"/>
          </p:cNvSpPr>
          <p:nvPr>
            <p:ph type="ctrTitle"/>
          </p:nvPr>
        </p:nvSpPr>
        <p:spPr/>
        <p:txBody>
          <a:bodyPr/>
          <a:lstStyle/>
          <a:p>
            <a:r>
              <a:rPr lang="sk-SK"/>
              <a:t>Používanie predstavivosti</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10</a:t>
            </a:fld>
            <a:endParaRPr lang="sk-SK"/>
          </a:p>
        </p:txBody>
      </p:sp>
    </p:spTree>
    <p:extLst>
      <p:ext uri="{BB962C8B-B14F-4D97-AF65-F5344CB8AC3E}">
        <p14:creationId xmlns:p14="http://schemas.microsoft.com/office/powerpoint/2010/main" val="1390589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96700" y="2039112"/>
            <a:ext cx="685800" cy="685800"/>
          </a:xfrm>
          <a:prstGeom prst="rect">
            <a:avLst/>
          </a:prstGeom>
        </p:spPr>
      </p:pic>
      <p:sp>
        <p:nvSpPr>
          <p:cNvPr id="17" name="Rectangle 16"/>
          <p:cNvSpPr/>
          <p:nvPr/>
        </p:nvSpPr>
        <p:spPr>
          <a:xfrm>
            <a:off x="224592" y="2883752"/>
            <a:ext cx="4342724" cy="1200329"/>
          </a:xfrm>
          <a:prstGeom prst="rect">
            <a:avLst/>
          </a:prstGeom>
        </p:spPr>
        <p:txBody>
          <a:bodyPr wrap="square">
            <a:spAutoFit/>
          </a:bodyPr>
          <a:lstStyle/>
          <a:p>
            <a:pPr algn="ctr"/>
            <a:r>
              <a:rPr lang="sk-SK" sz="3600">
                <a:solidFill>
                  <a:schemeClr val="bg1"/>
                </a:solidFill>
                <a:latin typeface="Segoe UI Light" panose="020B0502040204020203" pitchFamily="34" charset="0"/>
              </a:rPr>
              <a:t>Práca s</a:t>
            </a:r>
            <a:br/>
            <a:r>
              <a:rPr lang="sk-SK" sz="3600">
                <a:solidFill>
                  <a:schemeClr val="bg1"/>
                </a:solidFill>
                <a:latin typeface="Segoe UI Light" panose="020B0502040204020203" pitchFamily="34" charset="0"/>
              </a:rPr>
              <a:t>priateľmi</a:t>
            </a:r>
          </a:p>
        </p:txBody>
      </p:sp>
      <p:grpSp>
        <p:nvGrpSpPr>
          <p:cNvPr id="14" name="Group 13"/>
          <p:cNvGrpSpPr/>
          <p:nvPr/>
        </p:nvGrpSpPr>
        <p:grpSpPr>
          <a:xfrm>
            <a:off x="4701600" y="1611630"/>
            <a:ext cx="4224748" cy="3563620"/>
            <a:chOff x="4558724" y="1103630"/>
            <a:chExt cx="4601151" cy="3881120"/>
          </a:xfrm>
        </p:grpSpPr>
        <p:pic>
          <p:nvPicPr>
            <p:cNvPr id="2" name="Picture 1" descr="Dúha spája dve hlavy usmievajúceho sa kresleného dievčaťa a chlapca" title="Dúha spája dve hlavy usmievajúceho sa kresleného dievčaťa a chlapca"/>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72812" y="1103630"/>
              <a:ext cx="3901313" cy="1905043"/>
            </a:xfrm>
            <a:prstGeom prst="rect">
              <a:avLst/>
            </a:prstGeom>
          </p:spPr>
        </p:pic>
        <p:pic>
          <p:nvPicPr>
            <p:cNvPr id="9" name="Picture 8" descr="Kreslený chlapec sa usmieva nad prenosným počítačom a je spojený s usmievavým kresleným dievčaťom dúhou vychádzajúcou z ich hláv" title="Smejúci sa kreslený chlapec"/>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58724" y="2556820"/>
              <a:ext cx="1569025" cy="2427930"/>
            </a:xfrm>
            <a:prstGeom prst="rect">
              <a:avLst/>
            </a:prstGeom>
          </p:spPr>
        </p:pic>
        <p:pic>
          <p:nvPicPr>
            <p:cNvPr id="10" name="Picture 9" descr="Kreslené dievča sa usmieva nad prenosným počítačom a je spojené s usmievavým kresleným chlapcom dúhou vychádzajúcou z ich hláv" title="Smejúce sa kreslené dievča"/>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73986" y="2698750"/>
              <a:ext cx="1985889" cy="2286000"/>
            </a:xfrm>
            <a:prstGeom prst="rect">
              <a:avLst/>
            </a:prstGeom>
          </p:spPr>
        </p:pic>
      </p:grpSp>
      <p:sp>
        <p:nvSpPr>
          <p:cNvPr id="5" name="Title 4" hidden="1"/>
          <p:cNvSpPr>
            <a:spLocks noGrp="1"/>
          </p:cNvSpPr>
          <p:nvPr>
            <p:ph type="ctrTitle"/>
          </p:nvPr>
        </p:nvSpPr>
        <p:spPr/>
        <p:txBody>
          <a:bodyPr/>
          <a:lstStyle/>
          <a:p>
            <a:r>
              <a:rPr lang="sk-SK"/>
              <a:t>Práca s priateľmi</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11</a:t>
            </a:fld>
            <a:endParaRPr lang="sk-SK"/>
          </a:p>
        </p:txBody>
      </p:sp>
    </p:spTree>
    <p:extLst>
      <p:ext uri="{BB962C8B-B14F-4D97-AF65-F5344CB8AC3E}">
        <p14:creationId xmlns:p14="http://schemas.microsoft.com/office/powerpoint/2010/main" val="569500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99" y="-4008"/>
            <a:ext cx="9116501" cy="5715000"/>
          </a:xfrm>
          <a:prstGeom prst="rect">
            <a:avLst/>
          </a:prstGeom>
        </p:spPr>
      </p:pic>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27" name="Rectangle 26"/>
          <p:cNvSpPr/>
          <p:nvPr/>
        </p:nvSpPr>
        <p:spPr>
          <a:xfrm>
            <a:off x="224588" y="2868793"/>
            <a:ext cx="4347411" cy="646331"/>
          </a:xfrm>
          <a:prstGeom prst="rect">
            <a:avLst/>
          </a:prstGeom>
        </p:spPr>
        <p:txBody>
          <a:bodyPr wrap="square">
            <a:spAutoFit/>
          </a:bodyPr>
          <a:lstStyle/>
          <a:p>
            <a:pPr algn="ctr"/>
            <a:r>
              <a:rPr lang="sk-SK" sz="3600" dirty="0">
                <a:solidFill>
                  <a:schemeClr val="bg1"/>
                </a:solidFill>
                <a:latin typeface="Segoe UI Light" panose="020B0502040204020203" pitchFamily="34" charset="0"/>
              </a:rPr>
              <a:t>Otázka</a:t>
            </a:r>
          </a:p>
        </p:txBody>
      </p:sp>
      <p:sp>
        <p:nvSpPr>
          <p:cNvPr id="15" name="Rectangle 14"/>
          <p:cNvSpPr/>
          <p:nvPr/>
        </p:nvSpPr>
        <p:spPr>
          <a:xfrm>
            <a:off x="5021800" y="1980337"/>
            <a:ext cx="3657599" cy="1200329"/>
          </a:xfrm>
          <a:prstGeom prst="rect">
            <a:avLst/>
          </a:prstGeom>
        </p:spPr>
        <p:txBody>
          <a:bodyPr wrap="square">
            <a:spAutoFit/>
          </a:bodyPr>
          <a:lstStyle/>
          <a:p>
            <a:r>
              <a:rPr lang="sk-SK" sz="3600" dirty="0">
                <a:latin typeface="Segoe UI Light" panose="020B0502040204020203" pitchFamily="34" charset="0"/>
              </a:rPr>
              <a:t>Ktoré veci radi robíte?</a:t>
            </a:r>
          </a:p>
        </p:txBody>
      </p:sp>
      <p:sp>
        <p:nvSpPr>
          <p:cNvPr id="3" name="Title 2" hidden="1"/>
          <p:cNvSpPr>
            <a:spLocks noGrp="1"/>
          </p:cNvSpPr>
          <p:nvPr>
            <p:ph type="ctrTitle"/>
          </p:nvPr>
        </p:nvSpPr>
        <p:spPr/>
        <p:txBody>
          <a:bodyPr/>
          <a:lstStyle/>
          <a:p>
            <a:r>
              <a:rPr lang="sk-SK"/>
              <a:t>Čo radi robíte?</a:t>
            </a:r>
          </a:p>
        </p:txBody>
      </p:sp>
      <p:sp>
        <p:nvSpPr>
          <p:cNvPr id="12" name="Slide Number Placeholder 11" hidden="1"/>
          <p:cNvSpPr>
            <a:spLocks noGrp="1"/>
          </p:cNvSpPr>
          <p:nvPr>
            <p:ph type="sldNum" sz="quarter" idx="12"/>
          </p:nvPr>
        </p:nvSpPr>
        <p:spPr/>
        <p:txBody>
          <a:bodyPr/>
          <a:lstStyle/>
          <a:p>
            <a:fld id="{697781E3-FF4B-EC42-A17F-8D66E4334D12}" type="slidenum">
              <a:rPr lang="en-US" smtClean="0"/>
              <a:pPr/>
              <a:t>12</a:t>
            </a:fld>
            <a:endParaRPr lang="sk-SK"/>
          </a:p>
        </p:txBody>
      </p:sp>
    </p:spTree>
    <p:extLst>
      <p:ext uri="{BB962C8B-B14F-4D97-AF65-F5344CB8AC3E}">
        <p14:creationId xmlns:p14="http://schemas.microsoft.com/office/powerpoint/2010/main" val="285430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Klub chlapcov a dievčat Bellevue 1 | autor: msctz"/>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838" y="0"/>
            <a:ext cx="8696325" cy="57150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hidden="1"/>
          <p:cNvSpPr>
            <a:spLocks noGrp="1"/>
          </p:cNvSpPr>
          <p:nvPr>
            <p:ph type="ctrTitle"/>
          </p:nvPr>
        </p:nvSpPr>
        <p:spPr/>
        <p:txBody>
          <a:bodyPr/>
          <a:lstStyle/>
          <a:p>
            <a:r>
              <a:rPr lang="sk-SK"/>
              <a:t>Zapojte programovanie do toho, čo máte radi</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13</a:t>
            </a:fld>
            <a:endParaRPr lang="sk-SK"/>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sp>
        <p:nvSpPr>
          <p:cNvPr id="3" name="Rectangle 2" descr="&#10;"/>
          <p:cNvSpPr/>
          <p:nvPr/>
        </p:nvSpPr>
        <p:spPr>
          <a:xfrm>
            <a:off x="333561" y="877368"/>
            <a:ext cx="4673868" cy="3970318"/>
          </a:xfrm>
          <a:prstGeom prst="rect">
            <a:avLst/>
          </a:prstGeom>
        </p:spPr>
        <p:txBody>
          <a:bodyPr wrap="square">
            <a:spAutoFit/>
          </a:bodyPr>
          <a:lstStyle/>
          <a:p>
            <a:r>
              <a:rPr lang="sk-SK" sz="3600" dirty="0">
                <a:solidFill>
                  <a:schemeClr val="bg1"/>
                </a:solidFill>
                <a:latin typeface="Segoe UI Light" panose="020B0502040204020203" pitchFamily="34" charset="0"/>
              </a:rPr>
              <a:t>Tým, že sa naučíte programovať, </a:t>
            </a:r>
            <a:br>
              <a:rPr lang="en-US" sz="3600" dirty="0">
                <a:solidFill>
                  <a:schemeClr val="bg1"/>
                </a:solidFill>
                <a:latin typeface="Segoe UI Light" panose="020B0502040204020203" pitchFamily="34" charset="0"/>
              </a:rPr>
            </a:br>
            <a:r>
              <a:rPr lang="sk-SK" sz="3600" dirty="0">
                <a:solidFill>
                  <a:schemeClr val="bg1"/>
                </a:solidFill>
                <a:latin typeface="Segoe UI Light" panose="020B0502040204020203" pitchFamily="34" charset="0"/>
              </a:rPr>
              <a:t>sa môžete naučiť, </a:t>
            </a:r>
            <a:br>
              <a:rPr lang="en-US" sz="3600" dirty="0">
                <a:solidFill>
                  <a:schemeClr val="bg1"/>
                </a:solidFill>
                <a:latin typeface="Segoe UI Light" panose="020B0502040204020203" pitchFamily="34" charset="0"/>
              </a:rPr>
            </a:br>
            <a:r>
              <a:rPr lang="sk-SK" sz="3600" dirty="0">
                <a:solidFill>
                  <a:schemeClr val="bg1"/>
                </a:solidFill>
                <a:latin typeface="Segoe UI Light" panose="020B0502040204020203" pitchFamily="34" charset="0"/>
              </a:rPr>
              <a:t>ako pomocou počítačov spraviť svoje obľúbené aktivity ešte zábavnejšími.</a:t>
            </a:r>
          </a:p>
        </p:txBody>
      </p:sp>
    </p:spTree>
    <p:extLst>
      <p:ext uri="{BB962C8B-B14F-4D97-AF65-F5344CB8AC3E}">
        <p14:creationId xmlns:p14="http://schemas.microsoft.com/office/powerpoint/2010/main" val="1682009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19878"/>
            <a:ext cx="9116501" cy="5715000"/>
          </a:xfrm>
          <a:prstGeom prst="rect">
            <a:avLst/>
          </a:prstGeom>
        </p:spPr>
      </p:pic>
      <p:sp>
        <p:nvSpPr>
          <p:cNvPr id="7" name="Rectangle 6" descr="&#10;"/>
          <p:cNvSpPr/>
          <p:nvPr/>
        </p:nvSpPr>
        <p:spPr>
          <a:xfrm>
            <a:off x="575733" y="2540668"/>
            <a:ext cx="5280781" cy="1200329"/>
          </a:xfrm>
          <a:prstGeom prst="rect">
            <a:avLst/>
          </a:prstGeom>
        </p:spPr>
        <p:txBody>
          <a:bodyPr wrap="square">
            <a:spAutoFit/>
          </a:bodyPr>
          <a:lstStyle/>
          <a:p>
            <a:r>
              <a:rPr lang="sk-SK" sz="3600" dirty="0">
                <a:solidFill>
                  <a:schemeClr val="bg1"/>
                </a:solidFill>
                <a:latin typeface="Segoe UI Light" panose="020B0502040204020203" pitchFamily="34" charset="0"/>
              </a:rPr>
              <a:t>Minecraft Hour of Code™: </a:t>
            </a:r>
          </a:p>
          <a:p>
            <a:r>
              <a:rPr lang="sk-SK" sz="3600" dirty="0">
                <a:solidFill>
                  <a:schemeClr val="bg1"/>
                </a:solidFill>
                <a:latin typeface="Segoe UI Light" panose="020B0502040204020203" pitchFamily="34" charset="0"/>
              </a:rPr>
              <a:t>Hero’s Journey</a:t>
            </a:r>
          </a:p>
        </p:txBody>
      </p:sp>
      <p:sp>
        <p:nvSpPr>
          <p:cNvPr id="5" name="Title 4" hidden="1"/>
          <p:cNvSpPr>
            <a:spLocks noGrp="1"/>
          </p:cNvSpPr>
          <p:nvPr>
            <p:ph type="ctrTitle"/>
          </p:nvPr>
        </p:nvSpPr>
        <p:spPr/>
        <p:txBody>
          <a:bodyPr/>
          <a:lstStyle/>
          <a:p>
            <a:r>
              <a:rPr lang="sk-SK"/>
              <a:t>Ako to celé prebieha </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14</a:t>
            </a:fld>
            <a:endParaRPr lang="sk-SK"/>
          </a:p>
        </p:txBody>
      </p:sp>
      <p:pic>
        <p:nvPicPr>
          <p:cNvPr id="8" name="Picture 7">
            <a:extLst>
              <a:ext uri="{FF2B5EF4-FFF2-40B4-BE49-F238E27FC236}">
                <a16:creationId xmlns:a16="http://schemas.microsoft.com/office/drawing/2014/main" id="{28BD9EEB-3572-4461-97C5-86AAE9659E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1732" y="1004763"/>
            <a:ext cx="4272137" cy="4272137"/>
          </a:xfrm>
          <a:prstGeom prst="rect">
            <a:avLst/>
          </a:prstGeom>
        </p:spPr>
      </p:pic>
    </p:spTree>
    <p:extLst>
      <p:ext uri="{BB962C8B-B14F-4D97-AF65-F5344CB8AC3E}">
        <p14:creationId xmlns:p14="http://schemas.microsoft.com/office/powerpoint/2010/main" val="1988603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descr="&#10;"/>
          <p:cNvSpPr/>
          <p:nvPr/>
        </p:nvSpPr>
        <p:spPr>
          <a:xfrm>
            <a:off x="0" y="5012594"/>
            <a:ext cx="9144000" cy="553998"/>
          </a:xfrm>
          <a:prstGeom prst="rect">
            <a:avLst/>
          </a:prstGeom>
        </p:spPr>
        <p:txBody>
          <a:bodyPr wrap="square">
            <a:spAutoFit/>
          </a:bodyPr>
          <a:lstStyle/>
          <a:p>
            <a:pPr algn="ctr"/>
            <a:r>
              <a:rPr lang="sk-SK" sz="3000" dirty="0">
                <a:latin typeface="Segoe UI Light" panose="020B0502040204020203" pitchFamily="34" charset="0"/>
              </a:rPr>
              <a:t>Svoj nový kurz nájdete na stránke Code.org/Minecraft</a:t>
            </a:r>
          </a:p>
        </p:txBody>
      </p:sp>
      <p:sp>
        <p:nvSpPr>
          <p:cNvPr id="6" name="Title 5" hidden="1"/>
          <p:cNvSpPr>
            <a:spLocks noGrp="1"/>
          </p:cNvSpPr>
          <p:nvPr>
            <p:ph type="ctrTitle"/>
          </p:nvPr>
        </p:nvSpPr>
        <p:spPr/>
        <p:txBody>
          <a:bodyPr/>
          <a:lstStyle/>
          <a:p>
            <a:r>
              <a:rPr lang="sk-SK"/>
              <a:t>Vyhľadanie kurzu</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15</a:t>
            </a:fld>
            <a:endParaRPr lang="sk-SK"/>
          </a:p>
        </p:txBody>
      </p:sp>
      <p:pic>
        <p:nvPicPr>
          <p:cNvPr id="7" name="Picture 6">
            <a:extLst>
              <a:ext uri="{FF2B5EF4-FFF2-40B4-BE49-F238E27FC236}">
                <a16:creationId xmlns:a16="http://schemas.microsoft.com/office/drawing/2014/main" id="{BCC35A31-9C2A-462D-8F93-3F54AE2B6C9D}"/>
              </a:ext>
            </a:extLst>
          </p:cNvPr>
          <p:cNvPicPr>
            <a:picLocks noChangeAspect="1"/>
          </p:cNvPicPr>
          <p:nvPr/>
        </p:nvPicPr>
        <p:blipFill>
          <a:blip r:embed="rId3"/>
          <a:stretch>
            <a:fillRect/>
          </a:stretch>
        </p:blipFill>
        <p:spPr>
          <a:xfrm>
            <a:off x="0" y="-186563"/>
            <a:ext cx="9144000" cy="5143500"/>
          </a:xfrm>
          <a:prstGeom prst="rect">
            <a:avLst/>
          </a:prstGeom>
        </p:spPr>
      </p:pic>
    </p:spTree>
    <p:extLst>
      <p:ext uri="{BB962C8B-B14F-4D97-AF65-F5344CB8AC3E}">
        <p14:creationId xmlns:p14="http://schemas.microsoft.com/office/powerpoint/2010/main" val="1148860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234" y="0"/>
            <a:ext cx="9175970" cy="5715000"/>
          </a:xfrm>
          <a:prstGeom prst="rect">
            <a:avLst/>
          </a:prstGeom>
        </p:spPr>
      </p:pic>
      <p:sp>
        <p:nvSpPr>
          <p:cNvPr id="12" name="Rectangle 11"/>
          <p:cNvSpPr/>
          <p:nvPr/>
        </p:nvSpPr>
        <p:spPr>
          <a:xfrm>
            <a:off x="699951" y="3691835"/>
            <a:ext cx="3733800" cy="646331"/>
          </a:xfrm>
          <a:prstGeom prst="rect">
            <a:avLst/>
          </a:prstGeom>
        </p:spPr>
        <p:txBody>
          <a:bodyPr wrap="square">
            <a:spAutoFit/>
          </a:bodyPr>
          <a:lstStyle/>
          <a:p>
            <a:r>
              <a:rPr lang="sk-SK" sz="3600">
                <a:solidFill>
                  <a:schemeClr val="bg1"/>
                </a:solidFill>
                <a:latin typeface="Segoe UI Light" panose="020B0502040204020203" pitchFamily="34" charset="0"/>
              </a:rPr>
              <a:t>Zhrnutie</a:t>
            </a:r>
          </a:p>
        </p:txBody>
      </p:sp>
      <p:sp>
        <p:nvSpPr>
          <p:cNvPr id="4" name="Title 3" hidden="1"/>
          <p:cNvSpPr>
            <a:spLocks noGrp="1"/>
          </p:cNvSpPr>
          <p:nvPr>
            <p:ph type="ctrTitle"/>
          </p:nvPr>
        </p:nvSpPr>
        <p:spPr/>
        <p:txBody>
          <a:bodyPr/>
          <a:lstStyle/>
          <a:p>
            <a:r>
              <a:rPr lang="sk-SK"/>
              <a:t>Zhrnutie </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16</a:t>
            </a:fld>
            <a:endParaRPr lang="sk-SK"/>
          </a:p>
        </p:txBody>
      </p:sp>
      <p:pic>
        <p:nvPicPr>
          <p:cNvPr id="5" name="Picture 4" descr="&lt;strong&gt;Presýpacie hodiny&lt;/strong&gt; obrázok ClipArt"/>
          <p:cNvPicPr>
            <a:picLocks noChangeAspect="1"/>
          </p:cNvPicPr>
          <p:nvPr/>
        </p:nvPicPr>
        <p:blipFill>
          <a:blip r:embed="rId4"/>
          <a:stretch>
            <a:fillRect/>
          </a:stretch>
        </p:blipFill>
        <p:spPr>
          <a:xfrm>
            <a:off x="3642741" y="1131991"/>
            <a:ext cx="2056668" cy="3451018"/>
          </a:xfrm>
          <a:prstGeom prst="rect">
            <a:avLst/>
          </a:prstGeom>
        </p:spPr>
      </p:pic>
    </p:spTree>
    <p:extLst>
      <p:ext uri="{BB962C8B-B14F-4D97-AF65-F5344CB8AC3E}">
        <p14:creationId xmlns:p14="http://schemas.microsoft.com/office/powerpoint/2010/main" val="10178345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11" name="Rectangle 10"/>
          <p:cNvSpPr/>
          <p:nvPr/>
        </p:nvSpPr>
        <p:spPr>
          <a:xfrm>
            <a:off x="224588" y="2868793"/>
            <a:ext cx="4347411" cy="646331"/>
          </a:xfrm>
          <a:prstGeom prst="rect">
            <a:avLst/>
          </a:prstGeom>
        </p:spPr>
        <p:txBody>
          <a:bodyPr wrap="square">
            <a:spAutoFit/>
          </a:bodyPr>
          <a:lstStyle/>
          <a:p>
            <a:pPr algn="ctr"/>
            <a:r>
              <a:rPr lang="sk-SK" sz="3600">
                <a:solidFill>
                  <a:schemeClr val="bg1"/>
                </a:solidFill>
                <a:latin typeface="Segoe UI Light" panose="020B0502040204020203" pitchFamily="34" charset="0"/>
              </a:rPr>
              <a:t>Diskusia</a:t>
            </a:r>
          </a:p>
        </p:txBody>
      </p:sp>
      <p:sp>
        <p:nvSpPr>
          <p:cNvPr id="15" name="Rectangle 14" descr="&#10;"/>
          <p:cNvSpPr/>
          <p:nvPr/>
        </p:nvSpPr>
        <p:spPr>
          <a:xfrm>
            <a:off x="5021800" y="1900127"/>
            <a:ext cx="3657599" cy="1754326"/>
          </a:xfrm>
          <a:prstGeom prst="rect">
            <a:avLst/>
          </a:prstGeom>
        </p:spPr>
        <p:txBody>
          <a:bodyPr wrap="square">
            <a:spAutoFit/>
          </a:bodyPr>
          <a:lstStyle/>
          <a:p>
            <a:r>
              <a:rPr lang="sk-SK" sz="3600">
                <a:latin typeface="Segoe UI Light" panose="020B0502040204020203" pitchFamily="34" charset="0"/>
              </a:rPr>
              <a:t>Teraz, keď ste kurz vyskúšali, ako by ste odpovedali na otázku, čo je kód?</a:t>
            </a:r>
          </a:p>
        </p:txBody>
      </p:sp>
      <p:sp>
        <p:nvSpPr>
          <p:cNvPr id="4" name="Title 3" hidden="1"/>
          <p:cNvSpPr>
            <a:spLocks noGrp="1"/>
          </p:cNvSpPr>
          <p:nvPr>
            <p:ph type="ctrTitle"/>
          </p:nvPr>
        </p:nvSpPr>
        <p:spPr/>
        <p:txBody>
          <a:bodyPr/>
          <a:lstStyle/>
          <a:p>
            <a:r>
              <a:rPr lang="sk-SK"/>
              <a:t>Čo si teraz myslíte o programovaní? </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17</a:t>
            </a:fld>
            <a:endParaRPr lang="sk-SK"/>
          </a:p>
        </p:txBody>
      </p:sp>
    </p:spTree>
    <p:extLst>
      <p:ext uri="{BB962C8B-B14F-4D97-AF65-F5344CB8AC3E}">
        <p14:creationId xmlns:p14="http://schemas.microsoft.com/office/powerpoint/2010/main" val="531080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Shape 418"/>
        <p:cNvGrpSpPr/>
        <p:nvPr/>
      </p:nvGrpSpPr>
      <p:grpSpPr>
        <a:xfrm>
          <a:off x="0" y="0"/>
          <a:ext cx="0" cy="0"/>
          <a:chOff x="0" y="0"/>
          <a:chExt cx="0" cy="0"/>
        </a:xfrm>
      </p:grpSpPr>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580906" y="1227377"/>
            <a:ext cx="3982188" cy="3194547"/>
          </a:xfrm>
          <a:prstGeom prst="rect">
            <a:avLst/>
          </a:prstGeom>
        </p:spPr>
      </p:pic>
      <p:sp>
        <p:nvSpPr>
          <p:cNvPr id="4" name="Shape 400"/>
          <p:cNvSpPr txBox="1">
            <a:spLocks/>
          </p:cNvSpPr>
          <p:nvPr/>
        </p:nvSpPr>
        <p:spPr>
          <a:xfrm>
            <a:off x="1333500" y="4579938"/>
            <a:ext cx="6477000" cy="1135063"/>
          </a:xfrm>
          <a:prstGeom prst="rect">
            <a:avLst/>
          </a:prstGeom>
          <a:noFill/>
          <a:ln>
            <a:noFill/>
          </a:ln>
        </p:spPr>
        <p:txBody>
          <a:bodyPr lIns="76188" tIns="38083" rIns="76188" bIns="38083"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Calibri"/>
              <a:buNone/>
              <a:defRPr sz="4000" b="1" i="0" u="none" strike="noStrike" cap="none">
                <a:solidFill>
                  <a:schemeClr val="dk1"/>
                </a:solidFill>
                <a:latin typeface="Calibri"/>
                <a:ea typeface="Calibri"/>
                <a:cs typeface="Calibri"/>
                <a:sym typeface="Calibri"/>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pPr algn="ctr">
              <a:buSzPct val="25000"/>
            </a:pPr>
            <a:r>
              <a:rPr lang="sk-SK" sz="4800" b="0">
                <a:solidFill>
                  <a:schemeClr val="bg1"/>
                </a:solidFill>
                <a:latin typeface="Segoe UI Light" panose="020B0502040204020203" pitchFamily="34" charset="0"/>
              </a:rPr>
              <a:t>Dokázali ste to!</a:t>
            </a:r>
          </a:p>
        </p:txBody>
      </p:sp>
    </p:spTree>
    <p:extLst>
      <p:ext uri="{BB962C8B-B14F-4D97-AF65-F5344CB8AC3E}">
        <p14:creationId xmlns:p14="http://schemas.microsoft.com/office/powerpoint/2010/main" val="1889313616"/>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16501" cy="5715000"/>
          </a:xfrm>
          <a:prstGeom prst="rect">
            <a:avLst/>
          </a:prstGeom>
        </p:spPr>
      </p:pic>
      <p:sp>
        <p:nvSpPr>
          <p:cNvPr id="51" name="Rectangle 50" descr="&#10;"/>
          <p:cNvSpPr/>
          <p:nvPr/>
        </p:nvSpPr>
        <p:spPr>
          <a:xfrm>
            <a:off x="566833" y="483999"/>
            <a:ext cx="8158067" cy="1692771"/>
          </a:xfrm>
          <a:prstGeom prst="rect">
            <a:avLst/>
          </a:prstGeom>
        </p:spPr>
        <p:txBody>
          <a:bodyPr wrap="square">
            <a:spAutoFit/>
          </a:bodyPr>
          <a:lstStyle/>
          <a:p>
            <a:pPr lvl="0"/>
            <a:r>
              <a:rPr lang="sk-SK" sz="3600">
                <a:solidFill>
                  <a:prstClr val="white"/>
                </a:solidFill>
                <a:latin typeface="Segoe UI Light" panose="020B0502040204020203" pitchFamily="34" charset="0"/>
              </a:rPr>
              <a:t>Čo sa naučíte ďalej? </a:t>
            </a:r>
          </a:p>
          <a:p>
            <a:pPr lvl="0"/>
            <a:r>
              <a:rPr lang="sk-SK" sz="3600">
                <a:solidFill>
                  <a:prstClr val="white"/>
                </a:solidFill>
                <a:latin typeface="Segoe UI Light" panose="020B0502040204020203" pitchFamily="34" charset="0"/>
              </a:rPr>
              <a:t>Nemusí to skončiť týmto kurzom. </a:t>
            </a:r>
          </a:p>
          <a:p>
            <a:pPr lvl="0"/>
            <a:r>
              <a:rPr lang="sk-SK"/>
              <a:t> </a:t>
            </a:r>
          </a:p>
          <a:p>
            <a:pPr lvl="0"/>
            <a:r>
              <a:rPr lang="sk-SK" sz="1800">
                <a:solidFill>
                  <a:prstClr val="white"/>
                </a:solidFill>
                <a:latin typeface="Segoe UI Light" panose="020B0502040204020203" pitchFamily="34" charset="0"/>
              </a:rPr>
              <a:t>Nižšie sú uvedené tipy na oslavu a podporu ďalšieho učenia a zábavy. </a:t>
            </a:r>
          </a:p>
        </p:txBody>
      </p:sp>
      <p:sp>
        <p:nvSpPr>
          <p:cNvPr id="43" name="Rectangle 42"/>
          <p:cNvSpPr/>
          <p:nvPr/>
        </p:nvSpPr>
        <p:spPr>
          <a:xfrm>
            <a:off x="661756" y="2523540"/>
            <a:ext cx="434026"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k-SK">
                <a:latin typeface="Segoe UI Light" panose="020B0502040204020203" pitchFamily="34" charset="0"/>
              </a:rPr>
              <a:t>1</a:t>
            </a:r>
          </a:p>
        </p:txBody>
      </p:sp>
      <p:sp>
        <p:nvSpPr>
          <p:cNvPr id="49" name="Rectangle 48"/>
          <p:cNvSpPr/>
          <p:nvPr/>
        </p:nvSpPr>
        <p:spPr>
          <a:xfrm>
            <a:off x="563532" y="3057342"/>
            <a:ext cx="2346939" cy="523220"/>
          </a:xfrm>
          <a:prstGeom prst="rect">
            <a:avLst/>
          </a:prstGeom>
        </p:spPr>
        <p:txBody>
          <a:bodyPr wrap="square">
            <a:spAutoFit/>
          </a:bodyPr>
          <a:lstStyle/>
          <a:p>
            <a:r>
              <a:rPr lang="sk-SK" sz="2800">
                <a:solidFill>
                  <a:schemeClr val="bg1"/>
                </a:solidFill>
                <a:latin typeface="Segoe UI Light" panose="020B0502040204020203" pitchFamily="34" charset="0"/>
              </a:rPr>
              <a:t>Získajte certifikát.</a:t>
            </a:r>
          </a:p>
        </p:txBody>
      </p:sp>
      <p:sp>
        <p:nvSpPr>
          <p:cNvPr id="57" name="TextBox 56"/>
          <p:cNvSpPr txBox="1"/>
          <p:nvPr/>
        </p:nvSpPr>
        <p:spPr>
          <a:xfrm>
            <a:off x="571489" y="4013067"/>
            <a:ext cx="2206625" cy="1200329"/>
          </a:xfrm>
          <a:prstGeom prst="rect">
            <a:avLst/>
          </a:prstGeom>
          <a:noFill/>
        </p:spPr>
        <p:txBody>
          <a:bodyPr wrap="square" rtlCol="0">
            <a:spAutoFit/>
          </a:bodyPr>
          <a:lstStyle/>
          <a:p>
            <a:r>
              <a:rPr lang="sk-SK" sz="1800" dirty="0">
                <a:solidFill>
                  <a:schemeClr val="bg1"/>
                </a:solidFill>
                <a:latin typeface="Segoe UI Light" panose="020B0502040204020203" pitchFamily="34" charset="0"/>
              </a:rPr>
              <a:t>Gratulujeme! Dokázali ste to! Svoj certifikát nájdete na konci kurzu.</a:t>
            </a:r>
          </a:p>
        </p:txBody>
      </p:sp>
      <p:sp>
        <p:nvSpPr>
          <p:cNvPr id="44" name="Rectangle 43"/>
          <p:cNvSpPr/>
          <p:nvPr/>
        </p:nvSpPr>
        <p:spPr>
          <a:xfrm>
            <a:off x="3187574" y="2523540"/>
            <a:ext cx="393624"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k-SK">
                <a:latin typeface="Segoe UI Light" panose="020B0502040204020203" pitchFamily="34" charset="0"/>
              </a:rPr>
              <a:t>2</a:t>
            </a:r>
          </a:p>
        </p:txBody>
      </p:sp>
      <p:sp>
        <p:nvSpPr>
          <p:cNvPr id="52" name="Rectangle 51" descr="&#10;"/>
          <p:cNvSpPr/>
          <p:nvPr/>
        </p:nvSpPr>
        <p:spPr>
          <a:xfrm>
            <a:off x="3055679" y="3057342"/>
            <a:ext cx="2295997" cy="523220"/>
          </a:xfrm>
          <a:prstGeom prst="rect">
            <a:avLst/>
          </a:prstGeom>
        </p:spPr>
        <p:txBody>
          <a:bodyPr wrap="square">
            <a:spAutoFit/>
          </a:bodyPr>
          <a:lstStyle/>
          <a:p>
            <a:r>
              <a:rPr lang="sk-SK" sz="2800">
                <a:solidFill>
                  <a:schemeClr val="bg1"/>
                </a:solidFill>
                <a:latin typeface="Segoe UI Light" panose="020B0502040204020203" pitchFamily="34" charset="0"/>
              </a:rPr>
              <a:t>Hrajte sa viac.</a:t>
            </a:r>
          </a:p>
        </p:txBody>
      </p:sp>
      <p:sp>
        <p:nvSpPr>
          <p:cNvPr id="53" name="Rectangle 52" descr="&#10;"/>
          <p:cNvSpPr/>
          <p:nvPr/>
        </p:nvSpPr>
        <p:spPr>
          <a:xfrm>
            <a:off x="3051597" y="4018684"/>
            <a:ext cx="2917146"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sk-SK" sz="1800">
                <a:solidFill>
                  <a:schemeClr val="bg1"/>
                </a:solidFill>
                <a:latin typeface="Segoe UI Light" panose="020B0502040204020203" pitchFamily="34" charset="0"/>
              </a:rPr>
              <a:t>Nahrajte svoj kód do hry Minecraft: Education Edition a sledujte, ako sa prejaví v skutočnej hre!</a:t>
            </a:r>
          </a:p>
        </p:txBody>
      </p:sp>
      <p:sp>
        <p:nvSpPr>
          <p:cNvPr id="45" name="Rectangle 44"/>
          <p:cNvSpPr/>
          <p:nvPr/>
        </p:nvSpPr>
        <p:spPr>
          <a:xfrm>
            <a:off x="6113632" y="2523540"/>
            <a:ext cx="434026"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k-SK">
                <a:latin typeface="Segoe UI Light" panose="020B0502040204020203" pitchFamily="34" charset="0"/>
              </a:rPr>
              <a:t>3</a:t>
            </a:r>
          </a:p>
        </p:txBody>
      </p:sp>
      <p:sp>
        <p:nvSpPr>
          <p:cNvPr id="54" name="Rectangle 53" descr="&#10;"/>
          <p:cNvSpPr/>
          <p:nvPr/>
        </p:nvSpPr>
        <p:spPr>
          <a:xfrm>
            <a:off x="6015088" y="3057342"/>
            <a:ext cx="2295997" cy="523220"/>
          </a:xfrm>
          <a:prstGeom prst="rect">
            <a:avLst/>
          </a:prstGeom>
        </p:spPr>
        <p:txBody>
          <a:bodyPr wrap="square">
            <a:spAutoFit/>
          </a:bodyPr>
          <a:lstStyle/>
          <a:p>
            <a:r>
              <a:rPr lang="sk-SK" sz="2800">
                <a:solidFill>
                  <a:schemeClr val="bg1"/>
                </a:solidFill>
                <a:latin typeface="Segoe UI Light" panose="020B0502040204020203" pitchFamily="34" charset="0"/>
              </a:rPr>
              <a:t>Učte sa viac.</a:t>
            </a:r>
          </a:p>
        </p:txBody>
      </p:sp>
      <p:sp>
        <p:nvSpPr>
          <p:cNvPr id="55" name="Rectangle 54" descr="&#10;"/>
          <p:cNvSpPr/>
          <p:nvPr/>
        </p:nvSpPr>
        <p:spPr>
          <a:xfrm>
            <a:off x="6018618" y="4013067"/>
            <a:ext cx="2442335" cy="1222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sk-SK" sz="1800">
                <a:solidFill>
                  <a:schemeClr val="bg1"/>
                </a:solidFill>
                <a:latin typeface="Segoe UI Light" panose="020B0502040204020203" pitchFamily="34" charset="0"/>
              </a:rPr>
              <a:t>Preskúmajte ďalšie zdroje na stránke Microsoft.com/</a:t>
            </a:r>
          </a:p>
          <a:p>
            <a:r>
              <a:rPr lang="sk-SK" sz="1800">
                <a:solidFill>
                  <a:schemeClr val="bg1"/>
                </a:solidFill>
                <a:latin typeface="Segoe UI Light" panose="020B0502040204020203" pitchFamily="34" charset="0"/>
              </a:rPr>
              <a:t>digitalskills</a:t>
            </a:r>
            <a:endParaRPr lang="sk-SK" sz="1800">
              <a:solidFill>
                <a:schemeClr val="bg1"/>
              </a:solidFill>
              <a:latin typeface="Segoe UI Light" panose="020B0502040204020203" pitchFamily="34" charset="0"/>
              <a:ea typeface="Segoe Pro Light" charset="0"/>
              <a:cs typeface="Segoe UI Light" panose="020B0502040204020203" pitchFamily="34" charset="0"/>
            </a:endParaRPr>
          </a:p>
        </p:txBody>
      </p:sp>
      <p:sp>
        <p:nvSpPr>
          <p:cNvPr id="4" name="Title 3" hidden="1"/>
          <p:cNvSpPr>
            <a:spLocks noGrp="1"/>
          </p:cNvSpPr>
          <p:nvPr>
            <p:ph type="ctrTitle"/>
          </p:nvPr>
        </p:nvSpPr>
        <p:spPr/>
        <p:txBody>
          <a:bodyPr/>
          <a:lstStyle/>
          <a:p>
            <a:r>
              <a:rPr lang="sk-SK"/>
              <a:t>Ďalšie kroky</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19</a:t>
            </a:fld>
            <a:endParaRPr lang="sk-SK"/>
          </a:p>
        </p:txBody>
      </p:sp>
    </p:spTree>
    <p:extLst>
      <p:ext uri="{BB962C8B-B14F-4D97-AF65-F5344CB8AC3E}">
        <p14:creationId xmlns:p14="http://schemas.microsoft.com/office/powerpoint/2010/main" val="3925401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7" name="Rectangle 6"/>
          <p:cNvSpPr/>
          <p:nvPr/>
        </p:nvSpPr>
        <p:spPr>
          <a:xfrm>
            <a:off x="386442" y="2540668"/>
            <a:ext cx="3695700" cy="646331"/>
          </a:xfrm>
          <a:prstGeom prst="rect">
            <a:avLst/>
          </a:prstGeom>
        </p:spPr>
        <p:txBody>
          <a:bodyPr wrap="square">
            <a:spAutoFit/>
          </a:bodyPr>
          <a:lstStyle/>
          <a:p>
            <a:r>
              <a:rPr lang="sk-SK" sz="3600" dirty="0">
                <a:solidFill>
                  <a:schemeClr val="bg1"/>
                </a:solidFill>
                <a:latin typeface="Segoe UI Light" panose="020B0502040204020203" pitchFamily="34" charset="0"/>
              </a:rPr>
              <a:t>Porozprávajme sa o programovaní!</a:t>
            </a:r>
          </a:p>
        </p:txBody>
      </p:sp>
      <p:pic>
        <p:nvPicPr>
          <p:cNvPr id="3" name="Picture 2" descr="Kreslená raketa letí po farebnej dúhe" title="Kreslená raketa letí po farebnej dúh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7549" y="1031441"/>
            <a:ext cx="5991857" cy="4470315"/>
          </a:xfrm>
          <a:prstGeom prst="rect">
            <a:avLst/>
          </a:prstGeom>
        </p:spPr>
      </p:pic>
      <p:sp>
        <p:nvSpPr>
          <p:cNvPr id="5" name="Title 4" hidden="1"/>
          <p:cNvSpPr>
            <a:spLocks noGrp="1"/>
          </p:cNvSpPr>
          <p:nvPr>
            <p:ph type="ctrTitle"/>
          </p:nvPr>
        </p:nvSpPr>
        <p:spPr/>
        <p:txBody>
          <a:bodyPr/>
          <a:lstStyle/>
          <a:p>
            <a:r>
              <a:rPr lang="sk-SK"/>
              <a:t>Pohovorme si o programovaní</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2</a:t>
            </a:fld>
            <a:endParaRPr lang="sk-SK"/>
          </a:p>
        </p:txBody>
      </p:sp>
    </p:spTree>
    <p:extLst>
      <p:ext uri="{BB962C8B-B14F-4D97-AF65-F5344CB8AC3E}">
        <p14:creationId xmlns:p14="http://schemas.microsoft.com/office/powerpoint/2010/main" val="16468419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kupina chlapcov a dievčat sa pozerá smerom od spoločného prenosného počítača, na ktorom pracujú, aby sa usmiali do fotoaparátu&#10;" title="Skupina chlapcov a dievčat sa pozerá smerom od spoločného prenosného počítača, na ktorom pracujú, aby sa usmiali do fotoaparátu"/>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8559" y="169793"/>
            <a:ext cx="8864600" cy="553500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08" y="0"/>
            <a:ext cx="9116501" cy="5715000"/>
          </a:xfrm>
          <a:prstGeom prst="rect">
            <a:avLst/>
          </a:prstGeom>
        </p:spPr>
      </p:pic>
      <p:pic>
        <p:nvPicPr>
          <p:cNvPr id="15" name="Picture 14" descr="Microsoft" title="Microsoft"/>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16397" y="4668558"/>
            <a:ext cx="1887292" cy="694228"/>
          </a:xfrm>
          <a:prstGeom prst="rect">
            <a:avLst/>
          </a:prstGeom>
        </p:spPr>
      </p:pic>
      <p:sp>
        <p:nvSpPr>
          <p:cNvPr id="13" name="Rectangle 12" descr="Ďakujeme, že ste sa zapojili do kurzu&#10;Hour of Code™TM&#10;"/>
          <p:cNvSpPr/>
          <p:nvPr/>
        </p:nvSpPr>
        <p:spPr>
          <a:xfrm>
            <a:off x="437177" y="2244267"/>
            <a:ext cx="7322866" cy="1200329"/>
          </a:xfrm>
          <a:prstGeom prst="rect">
            <a:avLst/>
          </a:prstGeom>
        </p:spPr>
        <p:txBody>
          <a:bodyPr wrap="square">
            <a:spAutoFit/>
          </a:bodyPr>
          <a:lstStyle/>
          <a:p>
            <a:r>
              <a:rPr lang="sk-SK" sz="3600" dirty="0">
                <a:solidFill>
                  <a:schemeClr val="bg1"/>
                </a:solidFill>
                <a:latin typeface="Segoe UI Light" panose="020B0502040204020203" pitchFamily="34" charset="0"/>
              </a:rPr>
              <a:t>Ďakujeme, že ste sa zapojili do kurzu</a:t>
            </a:r>
          </a:p>
          <a:p>
            <a:r>
              <a:rPr lang="sk-SK" sz="3600" dirty="0">
                <a:solidFill>
                  <a:schemeClr val="bg1"/>
                </a:solidFill>
                <a:latin typeface="Segoe UI Light" panose="020B0502040204020203" pitchFamily="34" charset="0"/>
              </a:rPr>
              <a:t>Minecraft Hour of Code™</a:t>
            </a:r>
          </a:p>
        </p:txBody>
      </p:sp>
      <p:sp>
        <p:nvSpPr>
          <p:cNvPr id="5" name="Title 4" hidden="1"/>
          <p:cNvSpPr>
            <a:spLocks noGrp="1"/>
          </p:cNvSpPr>
          <p:nvPr>
            <p:ph type="ctrTitle"/>
          </p:nvPr>
        </p:nvSpPr>
        <p:spPr/>
        <p:txBody>
          <a:bodyPr/>
          <a:lstStyle/>
          <a:p>
            <a:r>
              <a:rPr lang="sk-SK"/>
              <a:t>Ďakujeme, že ste sa k nám pripojili! </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20</a:t>
            </a:fld>
            <a:endParaRPr lang="sk-SK"/>
          </a:p>
        </p:txBody>
      </p:sp>
      <p:sp>
        <p:nvSpPr>
          <p:cNvPr id="2" name="Rectangle 1">
            <a:extLst>
              <a:ext uri="{FF2B5EF4-FFF2-40B4-BE49-F238E27FC236}">
                <a16:creationId xmlns:a16="http://schemas.microsoft.com/office/drawing/2014/main" id="{1E91836C-D4F0-4EE4-8854-E01D9E8AF8EF}"/>
              </a:ext>
            </a:extLst>
          </p:cNvPr>
          <p:cNvSpPr/>
          <p:nvPr/>
        </p:nvSpPr>
        <p:spPr>
          <a:xfrm>
            <a:off x="369162" y="4347123"/>
            <a:ext cx="5218837" cy="1015663"/>
          </a:xfrm>
          <a:prstGeom prst="rect">
            <a:avLst/>
          </a:prstGeom>
        </p:spPr>
        <p:txBody>
          <a:bodyPr wrap="square">
            <a:spAutoFit/>
          </a:bodyPr>
          <a:lstStyle/>
          <a:p>
            <a:pPr lvl="0">
              <a:defRPr/>
            </a:pPr>
            <a:endParaRPr lang="sk-SK" sz="1200" dirty="0">
              <a:solidFill>
                <a:schemeClr val="bg1"/>
              </a:solidFill>
              <a:latin typeface="Segoe UI Light" panose="020B0502040204020203" pitchFamily="34" charset="0"/>
              <a:ea typeface="Segoe Pro Light" charset="0"/>
              <a:cs typeface="Segoe UI Light" panose="020B0502040204020203" pitchFamily="34" charset="0"/>
            </a:endParaRPr>
          </a:p>
          <a:p>
            <a:pPr lvl="0">
              <a:defRPr/>
            </a:pPr>
            <a:r>
              <a:rPr lang="sk-SK" sz="1200" dirty="0">
                <a:solidFill>
                  <a:schemeClr val="bg1"/>
                </a:solidFill>
              </a:rPr>
              <a:t>© Code.org, 2017. Code.org®, logo CODE a Hour of Code® sú ochranné známky spoločnosti Code.org</a:t>
            </a:r>
            <a:endParaRPr lang="sk-SK" sz="1200" dirty="0">
              <a:solidFill>
                <a:schemeClr val="bg1"/>
              </a:solidFill>
              <a:latin typeface="Segoe UI Light" panose="020B0502040204020203" pitchFamily="34" charset="0"/>
              <a:ea typeface="Segoe Pro Light" charset="0"/>
              <a:cs typeface="Segoe UI Light" panose="020B0502040204020203" pitchFamily="34" charset="0"/>
            </a:endParaRPr>
          </a:p>
          <a:p>
            <a:pPr lvl="0">
              <a:defRPr/>
            </a:pPr>
            <a:r>
              <a:rPr lang="sk-SK" sz="1200" dirty="0">
                <a:solidFill>
                  <a:schemeClr val="bg1"/>
                </a:solidFill>
              </a:rPr>
              <a:t>Mojang © 2017. Minecraft je ochranná známka spoločnosti Mojang AB.</a:t>
            </a:r>
          </a:p>
          <a:p>
            <a:pPr lvl="0">
              <a:defRPr/>
            </a:pPr>
            <a:r>
              <a:rPr lang="sk-SK" sz="1200" dirty="0">
                <a:solidFill>
                  <a:schemeClr val="bg1"/>
                </a:solidFill>
              </a:rPr>
              <a:t>© 2017 Microsoft Corporation. Všetky práva vyhradené.</a:t>
            </a:r>
          </a:p>
        </p:txBody>
      </p:sp>
    </p:spTree>
    <p:extLst>
      <p:ext uri="{BB962C8B-B14F-4D97-AF65-F5344CB8AC3E}">
        <p14:creationId xmlns:p14="http://schemas.microsoft.com/office/powerpoint/2010/main" val="3137942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our of Code 2015 - WORLDWIDE.mp4" descr="Deti píšuce na notebooku. Video Hour of Code™ od organizácie Code.org&#10;" title="Video Hour of Code™ od organizácie Code.org"/>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9875" y="253999"/>
            <a:ext cx="8636000" cy="5191125"/>
          </a:xfrm>
          <a:prstGeom prst="rect">
            <a:avLst/>
          </a:prstGeom>
        </p:spPr>
      </p:pic>
      <p:sp>
        <p:nvSpPr>
          <p:cNvPr id="4" name="Title 3" hidden="1"/>
          <p:cNvSpPr>
            <a:spLocks noGrp="1"/>
          </p:cNvSpPr>
          <p:nvPr>
            <p:ph type="ctrTitle"/>
          </p:nvPr>
        </p:nvSpPr>
        <p:spPr/>
        <p:txBody>
          <a:bodyPr/>
          <a:lstStyle/>
          <a:p>
            <a:r>
              <a:rPr lang="sk-SK" dirty="0"/>
              <a:t>Video Hour of Code™ od organizácie Code.org</a:t>
            </a:r>
          </a:p>
        </p:txBody>
      </p:sp>
      <p:sp>
        <p:nvSpPr>
          <p:cNvPr id="9" name="Slide Number Placeholder 8" hidden="1"/>
          <p:cNvSpPr>
            <a:spLocks noGrp="1"/>
          </p:cNvSpPr>
          <p:nvPr>
            <p:ph type="sldNum" sz="quarter" idx="12"/>
          </p:nvPr>
        </p:nvSpPr>
        <p:spPr/>
        <p:txBody>
          <a:bodyPr/>
          <a:lstStyle/>
          <a:p>
            <a:fld id="{697781E3-FF4B-EC42-A17F-8D66E4334D12}" type="slidenum">
              <a:rPr lang="en-US" smtClean="0"/>
              <a:pPr/>
              <a:t>3</a:t>
            </a:fld>
            <a:endParaRPr lang="sk-SK"/>
          </a:p>
        </p:txBody>
      </p:sp>
    </p:spTree>
    <p:extLst>
      <p:ext uri="{BB962C8B-B14F-4D97-AF65-F5344CB8AC3E}">
        <p14:creationId xmlns:p14="http://schemas.microsoft.com/office/powerpoint/2010/main" val="3598971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0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7" name="Rectangle 6"/>
          <p:cNvSpPr/>
          <p:nvPr/>
        </p:nvSpPr>
        <p:spPr>
          <a:xfrm>
            <a:off x="224588" y="2868793"/>
            <a:ext cx="4347411" cy="646331"/>
          </a:xfrm>
          <a:prstGeom prst="rect">
            <a:avLst/>
          </a:prstGeom>
        </p:spPr>
        <p:txBody>
          <a:bodyPr wrap="square">
            <a:spAutoFit/>
          </a:bodyPr>
          <a:lstStyle/>
          <a:p>
            <a:pPr algn="ctr"/>
            <a:r>
              <a:rPr lang="sk-SK" sz="3600">
                <a:solidFill>
                  <a:schemeClr val="bg1"/>
                </a:solidFill>
                <a:latin typeface="Segoe UI Light" panose="020B0502040204020203" pitchFamily="34" charset="0"/>
              </a:rPr>
              <a:t>Otázka</a:t>
            </a:r>
          </a:p>
        </p:txBody>
      </p:sp>
      <p:sp>
        <p:nvSpPr>
          <p:cNvPr id="15" name="Rectangle 14" descr="&#10;"/>
          <p:cNvSpPr/>
          <p:nvPr/>
        </p:nvSpPr>
        <p:spPr>
          <a:xfrm>
            <a:off x="5021800" y="1149340"/>
            <a:ext cx="3657599" cy="3416320"/>
          </a:xfrm>
          <a:prstGeom prst="rect">
            <a:avLst/>
          </a:prstGeom>
        </p:spPr>
        <p:txBody>
          <a:bodyPr wrap="square">
            <a:spAutoFit/>
          </a:bodyPr>
          <a:lstStyle/>
          <a:p>
            <a:r>
              <a:rPr lang="sk-SK" sz="3600" dirty="0">
                <a:latin typeface="Segoe UI Light" panose="020B0502040204020203" pitchFamily="34" charset="0"/>
              </a:rPr>
              <a:t>Čo je to kód?</a:t>
            </a:r>
          </a:p>
          <a:p>
            <a:endParaRPr lang="sk-SK" sz="3600" dirty="0">
              <a:latin typeface="Segoe UI Light" panose="020B0502040204020203" pitchFamily="34" charset="0"/>
              <a:ea typeface="Segoe Pro Light" charset="0"/>
              <a:cs typeface="Segoe UI Light" panose="020B0502040204020203" pitchFamily="34" charset="0"/>
            </a:endParaRPr>
          </a:p>
          <a:p>
            <a:r>
              <a:rPr lang="sk-SK" sz="3600" dirty="0">
                <a:latin typeface="Segoe UI Light" panose="020B0502040204020203" pitchFamily="34" charset="0"/>
              </a:rPr>
              <a:t>Čo vám napadne, keď počujete slovo kód?</a:t>
            </a:r>
            <a:endParaRPr lang="sk-SK" sz="1800" dirty="0">
              <a:effectLst/>
              <a:latin typeface="Segoe UI Light" panose="020B0502040204020203" pitchFamily="34" charset="0"/>
              <a:cs typeface="Segoe UI Light" panose="020B0502040204020203" pitchFamily="34" charset="0"/>
            </a:endParaRPr>
          </a:p>
        </p:txBody>
      </p:sp>
      <p:sp>
        <p:nvSpPr>
          <p:cNvPr id="3" name="Title 2" hidden="1"/>
          <p:cNvSpPr>
            <a:spLocks noGrp="1"/>
          </p:cNvSpPr>
          <p:nvPr>
            <p:ph type="ctrTitle"/>
          </p:nvPr>
        </p:nvSpPr>
        <p:spPr/>
        <p:txBody>
          <a:bodyPr/>
          <a:lstStyle/>
          <a:p>
            <a:r>
              <a:rPr lang="sk-SK"/>
              <a:t>Čo viete o programovaní? </a:t>
            </a:r>
          </a:p>
        </p:txBody>
      </p:sp>
      <p:sp>
        <p:nvSpPr>
          <p:cNvPr id="11" name="Slide Number Placeholder 10" hidden="1"/>
          <p:cNvSpPr>
            <a:spLocks noGrp="1"/>
          </p:cNvSpPr>
          <p:nvPr>
            <p:ph type="sldNum" sz="quarter" idx="12"/>
          </p:nvPr>
        </p:nvSpPr>
        <p:spPr/>
        <p:txBody>
          <a:bodyPr/>
          <a:lstStyle/>
          <a:p>
            <a:fld id="{697781E3-FF4B-EC42-A17F-8D66E4334D12}" type="slidenum">
              <a:rPr lang="en-US" smtClean="0"/>
              <a:pPr/>
              <a:t>4</a:t>
            </a:fld>
            <a:endParaRPr lang="sk-SK"/>
          </a:p>
        </p:txBody>
      </p:sp>
    </p:spTree>
    <p:extLst>
      <p:ext uri="{BB962C8B-B14F-4D97-AF65-F5344CB8AC3E}">
        <p14:creationId xmlns:p14="http://schemas.microsoft.com/office/powerpoint/2010/main" val="1044560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42" y="-22504"/>
            <a:ext cx="9116501" cy="5715000"/>
          </a:xfrm>
          <a:prstGeom prst="rect">
            <a:avLst/>
          </a:prstGeom>
        </p:spPr>
      </p:pic>
      <p:sp>
        <p:nvSpPr>
          <p:cNvPr id="7" name="Rectangle 6"/>
          <p:cNvSpPr/>
          <p:nvPr/>
        </p:nvSpPr>
        <p:spPr>
          <a:xfrm>
            <a:off x="571372" y="1980337"/>
            <a:ext cx="3695700" cy="1754326"/>
          </a:xfrm>
          <a:prstGeom prst="rect">
            <a:avLst/>
          </a:prstGeom>
        </p:spPr>
        <p:txBody>
          <a:bodyPr wrap="square">
            <a:spAutoFit/>
          </a:bodyPr>
          <a:lstStyle/>
          <a:p>
            <a:r>
              <a:rPr lang="sk-SK" sz="3600">
                <a:solidFill>
                  <a:schemeClr val="bg1"/>
                </a:solidFill>
                <a:latin typeface="Segoe UI Light" panose="020B0502040204020203" pitchFamily="34" charset="0"/>
              </a:rPr>
              <a:t>Programovanie je spôsob, akým sa vytvárajú aplikácie a webové lokality</a:t>
            </a:r>
          </a:p>
        </p:txBody>
      </p:sp>
      <p:pic>
        <p:nvPicPr>
          <p:cNvPr id="3" name="Picture 2" descr="Kreslený chlapec so zavretými očami a úsmevom predstavujúci si rôzne možnosti použitia kódu vo svojom živote. Robot, fialový slon, mobilný telefón a gitara sú medzi mnohými náhodnými a zábavnými obrazmi, ktoré vyzerajú, že vychádzajú z hlavy chlapca a znázorňujú jeho predstavivosť" title="Kreslený chlapec si predstavuje kód vo svojom živote"/>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4624212" y="254000"/>
            <a:ext cx="4281663" cy="5238750"/>
          </a:xfrm>
          <a:prstGeom prst="rect">
            <a:avLst/>
          </a:prstGeom>
        </p:spPr>
      </p:pic>
      <p:sp>
        <p:nvSpPr>
          <p:cNvPr id="5" name="Title 4" hidden="1"/>
          <p:cNvSpPr>
            <a:spLocks noGrp="1"/>
          </p:cNvSpPr>
          <p:nvPr>
            <p:ph type="ctrTitle"/>
          </p:nvPr>
        </p:nvSpPr>
        <p:spPr/>
        <p:txBody>
          <a:bodyPr/>
          <a:lstStyle/>
          <a:p>
            <a:r>
              <a:rPr lang="sk-SK"/>
              <a:t>Programovanie je... </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5</a:t>
            </a:fld>
            <a:endParaRPr lang="sk-SK"/>
          </a:p>
        </p:txBody>
      </p:sp>
    </p:spTree>
    <p:extLst>
      <p:ext uri="{BB962C8B-B14F-4D97-AF65-F5344CB8AC3E}">
        <p14:creationId xmlns:p14="http://schemas.microsoft.com/office/powerpoint/2010/main" val="1769873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Chlapec hovorí „Ahoj“ do tabletu a mobilného zariadenia a zariadenia reagujú len „?“ – chlapcovi nerozumejú, pretože nehovorí ich jazykom.&#10;" title="Chlapec sa rozpráva s počítačom v slovenčine"/>
          <p:cNvGrpSpPr/>
          <p:nvPr/>
        </p:nvGrpSpPr>
        <p:grpSpPr>
          <a:xfrm>
            <a:off x="12700" y="-11663"/>
            <a:ext cx="9116501" cy="5715000"/>
            <a:chOff x="12700" y="-11663"/>
            <a:chExt cx="9116501" cy="5715000"/>
          </a:xfrm>
        </p:grpSpPr>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11663"/>
              <a:ext cx="9116501" cy="571500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600" y="1680801"/>
              <a:ext cx="2371101" cy="3669074"/>
            </a:xfrm>
            <a:prstGeom prst="rect">
              <a:avLst/>
            </a:prstGeom>
          </p:spPr>
        </p:pic>
        <p:sp>
          <p:nvSpPr>
            <p:cNvPr id="21" name="Rounded Rectangular Callout 20"/>
            <p:cNvSpPr/>
            <p:nvPr/>
          </p:nvSpPr>
          <p:spPr>
            <a:xfrm>
              <a:off x="2428875"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9" name="TextBox 8"/>
            <p:cNvSpPr txBox="1"/>
            <p:nvPr/>
          </p:nvSpPr>
          <p:spPr>
            <a:xfrm>
              <a:off x="2460625" y="682625"/>
              <a:ext cx="1508126" cy="584776"/>
            </a:xfrm>
            <a:prstGeom prst="rect">
              <a:avLst/>
            </a:prstGeom>
            <a:noFill/>
          </p:spPr>
          <p:txBody>
            <a:bodyPr wrap="square" rtlCol="0">
              <a:spAutoFit/>
            </a:bodyPr>
            <a:lstStyle/>
            <a:p>
              <a:pPr algn="ctr"/>
              <a:r>
                <a:rPr lang="sk-SK" sz="3200">
                  <a:latin typeface="Segoe UI Light" panose="020B0502040204020203" pitchFamily="34" charset="0"/>
                </a:rPr>
                <a:t>Ahoj</a:t>
              </a:r>
              <a:endParaRPr lang="sk-SK" sz="3200" b="1">
                <a:latin typeface="Segoe UI Light" panose="020B0502040204020203" pitchFamily="34" charset="0"/>
                <a:cs typeface="Segoe UI Light" panose="020B0502040204020203" pitchFamily="34" charset="0"/>
              </a:endParaRPr>
            </a:p>
          </p:txBody>
        </p:sp>
        <p:grpSp>
          <p:nvGrpSpPr>
            <p:cNvPr id="31" name="Group 30"/>
            <p:cNvGrpSpPr/>
            <p:nvPr/>
          </p:nvGrpSpPr>
          <p:grpSpPr>
            <a:xfrm>
              <a:off x="4889500" y="1365250"/>
              <a:ext cx="1635125" cy="904875"/>
              <a:chOff x="5810250" y="539750"/>
              <a:chExt cx="1635125" cy="904875"/>
            </a:xfrm>
          </p:grpSpPr>
          <p:sp>
            <p:nvSpPr>
              <p:cNvPr id="23" name="Rounded Rectangular Callout 22"/>
              <p:cNvSpPr/>
              <p:nvPr/>
            </p:nvSpPr>
            <p:spPr>
              <a:xfrm flipH="1">
                <a:off x="5810250"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20" name="TextBox 19"/>
              <p:cNvSpPr txBox="1"/>
              <p:nvPr/>
            </p:nvSpPr>
            <p:spPr>
              <a:xfrm>
                <a:off x="5873750" y="682625"/>
                <a:ext cx="1508126" cy="584776"/>
              </a:xfrm>
              <a:prstGeom prst="rect">
                <a:avLst/>
              </a:prstGeom>
              <a:noFill/>
            </p:spPr>
            <p:txBody>
              <a:bodyPr wrap="square" rtlCol="0">
                <a:spAutoFit/>
              </a:bodyPr>
              <a:lstStyle/>
              <a:p>
                <a:pPr algn="ctr"/>
                <a:r>
                  <a:rPr lang="sk-SK" sz="3200">
                    <a:latin typeface="Segoe UI Light" panose="020B0502040204020203" pitchFamily="34" charset="0"/>
                  </a:rPr>
                  <a:t>?</a:t>
                </a:r>
                <a:endParaRPr lang="sk-SK" sz="3200" b="1">
                  <a:latin typeface="Segoe UI Light" panose="020B0502040204020203" pitchFamily="34" charset="0"/>
                  <a:cs typeface="Segoe UI Light" panose="020B0502040204020203" pitchFamily="34" charset="0"/>
                </a:endParaRPr>
              </a:p>
            </p:txBody>
          </p:sp>
        </p:grpSp>
        <p:grpSp>
          <p:nvGrpSpPr>
            <p:cNvPr id="28" name="Group 27"/>
            <p:cNvGrpSpPr/>
            <p:nvPr/>
          </p:nvGrpSpPr>
          <p:grpSpPr>
            <a:xfrm>
              <a:off x="5004747" y="2966096"/>
              <a:ext cx="3440753" cy="1737095"/>
              <a:chOff x="5036497" y="3474096"/>
              <a:chExt cx="3440753" cy="1737095"/>
            </a:xfrm>
          </p:grpSpPr>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1456" y="3474096"/>
                <a:ext cx="2745794" cy="1526640"/>
              </a:xfrm>
              <a:prstGeom prst="rect">
                <a:avLst/>
              </a:prstGeom>
            </p:spPr>
          </p:pic>
          <p:pic>
            <p:nvPicPr>
              <p:cNvPr id="24" name="Picture 2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grpSp>
      <p:sp>
        <p:nvSpPr>
          <p:cNvPr id="5" name="Title 4" hidden="1"/>
          <p:cNvSpPr>
            <a:spLocks noGrp="1"/>
          </p:cNvSpPr>
          <p:nvPr>
            <p:ph type="ctrTitle"/>
          </p:nvPr>
        </p:nvSpPr>
        <p:spPr/>
        <p:txBody>
          <a:bodyPr/>
          <a:lstStyle/>
          <a:p>
            <a:r>
              <a:rPr lang="sk-SK"/>
              <a:t>S počítačmi môžete komunikovať</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6</a:t>
            </a:fld>
            <a:endParaRPr lang="sk-SK"/>
          </a:p>
        </p:txBody>
      </p:sp>
    </p:spTree>
    <p:extLst>
      <p:ext uri="{BB962C8B-B14F-4D97-AF65-F5344CB8AC3E}">
        <p14:creationId xmlns:p14="http://schemas.microsoft.com/office/powerpoint/2010/main" val="496595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descr="Dievča sa rozpráva s tabletom a mobilným zariadením v kóde. Zariadenia rozumejú, pretože dievča hovorí ich jazykom: Kód." title="Chlapec sa rozpráva s počítačom v kóde"/>
          <p:cNvGrpSpPr/>
          <p:nvPr/>
        </p:nvGrpSpPr>
        <p:grpSpPr>
          <a:xfrm>
            <a:off x="12700" y="0"/>
            <a:ext cx="9116501" cy="5715000"/>
            <a:chOff x="12700" y="0"/>
            <a:chExt cx="9116501" cy="5715000"/>
          </a:xfrm>
        </p:grpSpPr>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275" y="1952625"/>
              <a:ext cx="2951251" cy="3397250"/>
            </a:xfrm>
            <a:prstGeom prst="rect">
              <a:avLst/>
            </a:prstGeom>
          </p:spPr>
        </p:pic>
        <p:sp>
          <p:nvSpPr>
            <p:cNvPr id="22" name="Rounded Rectangular Callout 21"/>
            <p:cNvSpPr/>
            <p:nvPr/>
          </p:nvSpPr>
          <p:spPr>
            <a:xfrm>
              <a:off x="2428875"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17" name="TextBox 16"/>
            <p:cNvSpPr txBox="1"/>
            <p:nvPr/>
          </p:nvSpPr>
          <p:spPr>
            <a:xfrm>
              <a:off x="2492375" y="682625"/>
              <a:ext cx="1508126" cy="584776"/>
            </a:xfrm>
            <a:prstGeom prst="rect">
              <a:avLst/>
            </a:prstGeom>
            <a:noFill/>
          </p:spPr>
          <p:txBody>
            <a:bodyPr wrap="square" rtlCol="0">
              <a:spAutoFit/>
            </a:bodyPr>
            <a:lstStyle/>
            <a:p>
              <a:pPr algn="ctr"/>
              <a:r>
                <a:rPr lang="sk-SK" sz="3200">
                  <a:latin typeface="Segoe UI Light" panose="020B0502040204020203" pitchFamily="34" charset="0"/>
                </a:rPr>
                <a:t>&lt;/&gt; {}</a:t>
              </a:r>
              <a:endParaRPr lang="sk-SK" sz="3200" b="1">
                <a:latin typeface="Segoe UI Light" panose="020B0502040204020203" pitchFamily="34" charset="0"/>
                <a:cs typeface="Segoe UI Light" panose="020B0502040204020203" pitchFamily="34" charset="0"/>
              </a:endParaRPr>
            </a:p>
          </p:txBody>
        </p:sp>
        <p:grpSp>
          <p:nvGrpSpPr>
            <p:cNvPr id="2" name="Group 1"/>
            <p:cNvGrpSpPr/>
            <p:nvPr/>
          </p:nvGrpSpPr>
          <p:grpSpPr>
            <a:xfrm>
              <a:off x="4873625" y="1349375"/>
              <a:ext cx="1635125" cy="904875"/>
              <a:chOff x="4873625" y="1317625"/>
              <a:chExt cx="1635125" cy="904875"/>
            </a:xfrm>
          </p:grpSpPr>
          <p:sp>
            <p:nvSpPr>
              <p:cNvPr id="23" name="Rounded Rectangular Callout 22"/>
              <p:cNvSpPr/>
              <p:nvPr/>
            </p:nvSpPr>
            <p:spPr>
              <a:xfrm flipH="1">
                <a:off x="4873625" y="1317625"/>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19" name="TextBox 18"/>
              <p:cNvSpPr txBox="1"/>
              <p:nvPr/>
            </p:nvSpPr>
            <p:spPr>
              <a:xfrm>
                <a:off x="4937124" y="1460500"/>
                <a:ext cx="1508126" cy="584776"/>
              </a:xfrm>
              <a:prstGeom prst="rect">
                <a:avLst/>
              </a:prstGeom>
              <a:noFill/>
            </p:spPr>
            <p:txBody>
              <a:bodyPr wrap="square" rtlCol="0">
                <a:spAutoFit/>
              </a:bodyPr>
              <a:lstStyle/>
              <a:p>
                <a:pPr algn="ctr"/>
                <a:r>
                  <a:rPr lang="sk-SK" sz="3200">
                    <a:latin typeface="Segoe UI Light" panose="020B0502040204020203" pitchFamily="34" charset="0"/>
                  </a:rPr>
                  <a:t>:)</a:t>
                </a:r>
                <a:endParaRPr lang="sk-SK" sz="3200" b="1">
                  <a:latin typeface="Segoe UI Light" panose="020B0502040204020203" pitchFamily="34" charset="0"/>
                  <a:cs typeface="Segoe UI Light" panose="020B0502040204020203" pitchFamily="34" charset="0"/>
                </a:endParaRPr>
              </a:p>
            </p:txBody>
          </p:sp>
        </p:grpSp>
        <p:grpSp>
          <p:nvGrpSpPr>
            <p:cNvPr id="24" name="Group 23"/>
            <p:cNvGrpSpPr/>
            <p:nvPr/>
          </p:nvGrpSpPr>
          <p:grpSpPr>
            <a:xfrm>
              <a:off x="5004747" y="2966096"/>
              <a:ext cx="3440753" cy="1737095"/>
              <a:chOff x="5036497" y="3474096"/>
              <a:chExt cx="3440753" cy="1737095"/>
            </a:xfrm>
          </p:grpSpPr>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1456" y="3474096"/>
                <a:ext cx="2745794" cy="1526640"/>
              </a:xfrm>
              <a:prstGeom prst="rect">
                <a:avLst/>
              </a:prstGeom>
            </p:spPr>
          </p:pic>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grpSp>
      <p:sp>
        <p:nvSpPr>
          <p:cNvPr id="6" name="Title 5" hidden="1"/>
          <p:cNvSpPr>
            <a:spLocks noGrp="1"/>
          </p:cNvSpPr>
          <p:nvPr>
            <p:ph type="ctrTitle"/>
          </p:nvPr>
        </p:nvSpPr>
        <p:spPr/>
        <p:txBody>
          <a:bodyPr/>
          <a:lstStyle/>
          <a:p>
            <a:r>
              <a:rPr lang="sk-SK"/>
              <a:t>Počítače rozumejú kódu</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7</a:t>
            </a:fld>
            <a:endParaRPr lang="sk-SK"/>
          </a:p>
        </p:txBody>
      </p:sp>
    </p:spTree>
    <p:extLst>
      <p:ext uri="{BB962C8B-B14F-4D97-AF65-F5344CB8AC3E}">
        <p14:creationId xmlns:p14="http://schemas.microsoft.com/office/powerpoint/2010/main" val="725212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7" name="Rectangle 6"/>
          <p:cNvSpPr/>
          <p:nvPr/>
        </p:nvSpPr>
        <p:spPr>
          <a:xfrm>
            <a:off x="419097" y="2540668"/>
            <a:ext cx="4544786" cy="646331"/>
          </a:xfrm>
          <a:prstGeom prst="rect">
            <a:avLst/>
          </a:prstGeom>
        </p:spPr>
        <p:txBody>
          <a:bodyPr wrap="square">
            <a:spAutoFit/>
          </a:bodyPr>
          <a:lstStyle/>
          <a:p>
            <a:r>
              <a:rPr lang="sk-SK" sz="3600" dirty="0">
                <a:solidFill>
                  <a:schemeClr val="bg1"/>
                </a:solidFill>
                <a:latin typeface="Segoe UI Light" panose="020B0502040204020203" pitchFamily="34" charset="0"/>
              </a:rPr>
              <a:t>Programovanie je aj...</a:t>
            </a:r>
          </a:p>
        </p:txBody>
      </p:sp>
      <p:pic>
        <p:nvPicPr>
          <p:cNvPr id="8" name="Picture 7" descr="Robot a korytnačka stojaci na bloku" title="Robot a korytnačka stojaci na bloku"/>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5385" y="828358"/>
            <a:ext cx="3120188" cy="4058284"/>
          </a:xfrm>
          <a:prstGeom prst="rect">
            <a:avLst/>
          </a:prstGeom>
        </p:spPr>
      </p:pic>
      <p:sp>
        <p:nvSpPr>
          <p:cNvPr id="4" name="Title 3" hidden="1"/>
          <p:cNvSpPr>
            <a:spLocks noGrp="1"/>
          </p:cNvSpPr>
          <p:nvPr>
            <p:ph type="ctrTitle"/>
          </p:nvPr>
        </p:nvSpPr>
        <p:spPr/>
        <p:txBody>
          <a:bodyPr/>
          <a:lstStyle/>
          <a:p>
            <a:r>
              <a:rPr lang="sk-SK"/>
              <a:t>Čo je to programovanie?</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8</a:t>
            </a:fld>
            <a:endParaRPr lang="sk-SK"/>
          </a:p>
        </p:txBody>
      </p:sp>
    </p:spTree>
    <p:extLst>
      <p:ext uri="{BB962C8B-B14F-4D97-AF65-F5344CB8AC3E}">
        <p14:creationId xmlns:p14="http://schemas.microsoft.com/office/powerpoint/2010/main" val="664571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9300" y="2039112"/>
            <a:ext cx="685800" cy="685800"/>
          </a:xfrm>
          <a:prstGeom prst="rect">
            <a:avLst/>
          </a:prstGeom>
        </p:spPr>
      </p:pic>
      <p:sp>
        <p:nvSpPr>
          <p:cNvPr id="17" name="Rectangle 16"/>
          <p:cNvSpPr/>
          <p:nvPr/>
        </p:nvSpPr>
        <p:spPr>
          <a:xfrm>
            <a:off x="224592" y="2883752"/>
            <a:ext cx="4342724" cy="646331"/>
          </a:xfrm>
          <a:prstGeom prst="rect">
            <a:avLst/>
          </a:prstGeom>
        </p:spPr>
        <p:txBody>
          <a:bodyPr wrap="square">
            <a:spAutoFit/>
          </a:bodyPr>
          <a:lstStyle/>
          <a:p>
            <a:pPr algn="ctr"/>
            <a:r>
              <a:rPr lang="sk-SK" sz="3600">
                <a:solidFill>
                  <a:schemeClr val="bg1"/>
                </a:solidFill>
                <a:latin typeface="Segoe UI Light" panose="020B0502040204020203" pitchFamily="34" charset="0"/>
              </a:rPr>
              <a:t>Riešenie problémov</a:t>
            </a:r>
          </a:p>
        </p:txBody>
      </p:sp>
      <p:pic>
        <p:nvPicPr>
          <p:cNvPr id="10" name="Picture 9" descr="Farebná hračkárska postavička s dvoma nohami a dvomi očami stojaca na bloku" title="Farebná hračkárska postavička s dvoma nohami a dvomi očami stojaca na bloku"/>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32170" y="1317873"/>
            <a:ext cx="1656080" cy="3320046"/>
          </a:xfrm>
          <a:prstGeom prst="rect">
            <a:avLst/>
          </a:prstGeom>
        </p:spPr>
      </p:pic>
      <p:sp>
        <p:nvSpPr>
          <p:cNvPr id="6" name="Title 5" hidden="1"/>
          <p:cNvSpPr>
            <a:spLocks noGrp="1"/>
          </p:cNvSpPr>
          <p:nvPr>
            <p:ph type="ctrTitle"/>
          </p:nvPr>
        </p:nvSpPr>
        <p:spPr/>
        <p:txBody>
          <a:bodyPr/>
          <a:lstStyle/>
          <a:p>
            <a:r>
              <a:rPr lang="sk-SK"/>
              <a:t>Riešenie problémov</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9</a:t>
            </a:fld>
            <a:endParaRPr lang="sk-SK"/>
          </a:p>
        </p:txBody>
      </p:sp>
    </p:spTree>
    <p:extLst>
      <p:ext uri="{BB962C8B-B14F-4D97-AF65-F5344CB8AC3E}">
        <p14:creationId xmlns:p14="http://schemas.microsoft.com/office/powerpoint/2010/main" val="8888212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E22401AD78B3D4682BC7C45E974D4D1" ma:contentTypeVersion="4" ma:contentTypeDescription="Create a new document." ma:contentTypeScope="" ma:versionID="e50a2521f7c46e9be6c1972b8ff188d4">
  <xsd:schema xmlns:xsd="http://www.w3.org/2001/XMLSchema" xmlns:xs="http://www.w3.org/2001/XMLSchema" xmlns:p="http://schemas.microsoft.com/office/2006/metadata/properties" xmlns:ns2="c7d759ad-c71d-4e7a-8896-957c2805ad24" xmlns:ns3="2b0d53c9-b8af-48bb-a014-8ff2344c7d43" targetNamespace="http://schemas.microsoft.com/office/2006/metadata/properties" ma:root="true" ma:fieldsID="bc60b2ec9a3409e615657707bcfca7ec" ns2:_="" ns3:_="">
    <xsd:import namespace="c7d759ad-c71d-4e7a-8896-957c2805ad24"/>
    <xsd:import namespace="2b0d53c9-b8af-48bb-a014-8ff2344c7d43"/>
    <xsd:element name="properties">
      <xsd:complexType>
        <xsd:sequence>
          <xsd:element name="documentManagement">
            <xsd:complexType>
              <xsd:all>
                <xsd:element ref="ns2:Submitted_x0020_By" minOccurs="0"/>
                <xsd:element ref="ns2:Submitted_x0020_By1" minOccurs="0"/>
                <xsd:element ref="ns2:SharedWithUsers" minOccurs="0"/>
                <xsd:element ref="ns3:SharedWithDetails" minOccurs="0"/>
                <xsd:element ref="ns3: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d759ad-c71d-4e7a-8896-957c2805ad24" elementFormDefault="qualified">
    <xsd:import namespace="http://schemas.microsoft.com/office/2006/documentManagement/types"/>
    <xsd:import namespace="http://schemas.microsoft.com/office/infopath/2007/PartnerControls"/>
    <xsd:element name="Submitted_x0020_By" ma:index="8" nillable="true" ma:displayName="Submitted By" ma:list="UserInfo" ma:SharePointGroup="0" ma:internalName="Submitted_x0020_By" ma:showField="Titl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ubmitted_x0020_By1" ma:index="9" nillable="true" ma:displayName="Submitted By" ma:internalName="Submitted_x0020_By1">
      <xsd:simpleType>
        <xsd:restriction base="dms:Lookup">
          <xsd:maxLength value="255"/>
        </xsd:restriction>
      </xsd:simpleType>
    </xsd:element>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b0d53c9-b8af-48bb-a014-8ff2344c7d43" elementFormDefault="qualified">
    <xsd:import namespace="http://schemas.microsoft.com/office/2006/documentManagement/types"/>
    <xsd:import namespace="http://schemas.microsoft.com/office/infopath/2007/PartnerControls"/>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D52A4CE-5BBF-4C96-93F5-8D18FE4A30E8}">
  <ds:schemaRefs>
    <ds:schemaRef ds:uri="http://schemas.microsoft.com/sharepoint/v3/contenttype/forms"/>
  </ds:schemaRefs>
</ds:datastoreItem>
</file>

<file path=customXml/itemProps2.xml><?xml version="1.0" encoding="utf-8"?>
<ds:datastoreItem xmlns:ds="http://schemas.openxmlformats.org/officeDocument/2006/customXml" ds:itemID="{9699B5CC-78B5-4F8C-BED5-3F9140DCB9E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7d759ad-c71d-4e7a-8896-957c2805ad24"/>
    <ds:schemaRef ds:uri="2b0d53c9-b8af-48bb-a014-8ff2344c7d4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773</Words>
  <Application>Microsoft Office PowerPoint</Application>
  <PresentationFormat>On-screen Show (16:10)</PresentationFormat>
  <Paragraphs>330</Paragraphs>
  <Slides>20</Slides>
  <Notes>20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handy</vt:lpstr>
      <vt:lpstr>Arial</vt:lpstr>
      <vt:lpstr>Calibri</vt:lpstr>
      <vt:lpstr>Calibri Light</vt:lpstr>
      <vt:lpstr>Segoe Pro Light</vt:lpstr>
      <vt:lpstr>Segoe UI Light</vt:lpstr>
      <vt:lpstr>Office Theme</vt:lpstr>
      <vt:lpstr>Víta vás Hour of Code™</vt:lpstr>
      <vt:lpstr>Pohovorme si o programovaní</vt:lpstr>
      <vt:lpstr>Video Hour of Code™ od organizácie Code.org</vt:lpstr>
      <vt:lpstr>Čo viete o programovaní? </vt:lpstr>
      <vt:lpstr>Programovanie je... </vt:lpstr>
      <vt:lpstr>S počítačmi môžete komunikovať</vt:lpstr>
      <vt:lpstr>Počítače rozumejú kódu</vt:lpstr>
      <vt:lpstr>Čo je to programovanie?</vt:lpstr>
      <vt:lpstr>Riešenie problémov</vt:lpstr>
      <vt:lpstr>Používanie predstavivosti</vt:lpstr>
      <vt:lpstr>Práca s priateľmi</vt:lpstr>
      <vt:lpstr>Čo radi robíte?</vt:lpstr>
      <vt:lpstr>Zapojte programovanie do toho, čo máte radi</vt:lpstr>
      <vt:lpstr>Ako to celé prebieha </vt:lpstr>
      <vt:lpstr>Vyhľadanie kurzu</vt:lpstr>
      <vt:lpstr>Zhrnutie </vt:lpstr>
      <vt:lpstr>Čo si teraz myslíte o programovaní? </vt:lpstr>
      <vt:lpstr>PowerPoint Presentation</vt:lpstr>
      <vt:lpstr>Ďalšie kroky</vt:lpstr>
      <vt:lpstr>Ďakujeme, že ste sa k nám pripojili!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Hour of Code™</dc:title>
  <cp:revision>2</cp:revision>
  <dcterms:modified xsi:type="dcterms:W3CDTF">2017-10-31T08:14:59Z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0x0101002E22401AD78B3D4682BC7C45E974D4D1</vt:lpwstr>
  </property>
</Properties>
</file>

<file path=docProps/thumbnail.jpeg>
</file>